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999" r:id="rId2"/>
    <p:sldId id="623" r:id="rId3"/>
    <p:sldId id="624" r:id="rId4"/>
    <p:sldId id="964" r:id="rId5"/>
    <p:sldId id="1000" r:id="rId6"/>
    <p:sldId id="953" r:id="rId7"/>
    <p:sldId id="1020" r:id="rId8"/>
    <p:sldId id="1018" r:id="rId9"/>
    <p:sldId id="1006" r:id="rId10"/>
    <p:sldId id="1012" r:id="rId11"/>
    <p:sldId id="1001" r:id="rId12"/>
    <p:sldId id="423" r:id="rId13"/>
    <p:sldId id="1010" r:id="rId14"/>
    <p:sldId id="1011" r:id="rId15"/>
    <p:sldId id="1013" r:id="rId16"/>
    <p:sldId id="1014" r:id="rId17"/>
    <p:sldId id="1021" r:id="rId18"/>
    <p:sldId id="1016" r:id="rId19"/>
    <p:sldId id="1019" r:id="rId20"/>
    <p:sldId id="1002" r:id="rId21"/>
    <p:sldId id="380" r:id="rId22"/>
    <p:sldId id="1008" r:id="rId23"/>
    <p:sldId id="1009" r:id="rId24"/>
    <p:sldId id="1004" r:id="rId25"/>
    <p:sldId id="951" r:id="rId26"/>
    <p:sldId id="1003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1769"/>
    <a:srgbClr val="FFFF99"/>
    <a:srgbClr val="48BB35"/>
    <a:srgbClr val="01C4A4"/>
    <a:srgbClr val="6C63FE"/>
    <a:srgbClr val="FFC000"/>
    <a:srgbClr val="D02B31"/>
    <a:srgbClr val="FFFFFF"/>
    <a:srgbClr val="F9A825"/>
    <a:srgbClr val="F4A2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3" autoAdjust="0"/>
    <p:restoredTop sz="93530" autoAdjust="0"/>
  </p:normalViewPr>
  <p:slideViewPr>
    <p:cSldViewPr snapToGrid="0">
      <p:cViewPr varScale="1">
        <p:scale>
          <a:sx n="92" d="100"/>
          <a:sy n="92" d="100"/>
        </p:scale>
        <p:origin x="636" y="64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9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670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0293F58-FEDA-43D1-A617-83690E62E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637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986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097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9938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499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9808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03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63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506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27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7181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3F7641EF-F292-416B-A749-25CE7A632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44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4571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601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5171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EA1BF-8780-46E0-9765-F8CE1553B56F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4568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802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96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60293F58-FEDA-43D1-A617-83690E62EE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928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20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F8AD23-66B7-4493-96DA-E7A86A20F8C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063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002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2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10E760-5C97-4FCD-9D15-1D6CBDC7045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624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215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171405"/>
      </p:ext>
    </p:extLst>
  </p:cSld>
  <p:clrMapOvr>
    <a:masterClrMapping/>
  </p:clrMapOvr>
  <p:transition spd="slow" advTm="3000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096000" y="3313043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9144000" y="3313045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3048000" y="3313041"/>
            <a:ext cx="3048000" cy="1643269"/>
          </a:xfrm>
          <a:custGeom>
            <a:avLst/>
            <a:gdLst>
              <a:gd name="connsiteX0" fmla="*/ 0 w 3048000"/>
              <a:gd name="connsiteY0" fmla="*/ 0 h 1643269"/>
              <a:gd name="connsiteX1" fmla="*/ 3048000 w 3048000"/>
              <a:gd name="connsiteY1" fmla="*/ 0 h 1643269"/>
              <a:gd name="connsiteX2" fmla="*/ 3048000 w 3048000"/>
              <a:gd name="connsiteY2" fmla="*/ 1643269 h 1643269"/>
              <a:gd name="connsiteX3" fmla="*/ 0 w 3048000"/>
              <a:gd name="connsiteY3" fmla="*/ 1643269 h 1643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0" h="1643269">
                <a:moveTo>
                  <a:pt x="0" y="0"/>
                </a:moveTo>
                <a:lnTo>
                  <a:pt x="3048000" y="0"/>
                </a:lnTo>
                <a:lnTo>
                  <a:pt x="3048000" y="1643269"/>
                </a:lnTo>
                <a:lnTo>
                  <a:pt x="0" y="164326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23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2" r:id="rId4"/>
    <p:sldLayoutId id="2147483664" r:id="rId5"/>
  </p:sldLayoutIdLst>
  <p:transition spd="slow" advTm="3000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_圆角矩形 31">
            <a:extLst>
              <a:ext uri="{FF2B5EF4-FFF2-40B4-BE49-F238E27FC236}">
                <a16:creationId xmlns:a16="http://schemas.microsoft.com/office/drawing/2014/main" id="{93F7A529-7896-49EE-9D7C-A68F986CC07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271644" y="5322822"/>
            <a:ext cx="2247301" cy="264267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汇报日期：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2024.6.14</a:t>
            </a:r>
          </a:p>
        </p:txBody>
      </p:sp>
      <p:sp>
        <p:nvSpPr>
          <p:cNvPr id="26" name="PA_矩形 29">
            <a:extLst>
              <a:ext uri="{FF2B5EF4-FFF2-40B4-BE49-F238E27FC236}">
                <a16:creationId xmlns:a16="http://schemas.microsoft.com/office/drawing/2014/main" id="{E1D2C08E-E4A1-46D1-98C3-47904F40683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269790" y="1086515"/>
            <a:ext cx="6617409" cy="34778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dist"/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NK202</a:t>
            </a:r>
            <a:r>
              <a:rPr lang="en-US" altLang="zh-CN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4</a:t>
            </a: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95 ExtraBold" panose="00020600040101010101" pitchFamily="18" charset="-122"/>
              </a:rPr>
              <a:t>·嵌入式系统课程</a:t>
            </a:r>
          </a:p>
          <a:p>
            <a:pPr lvl="0" algn="ctr" defTabSz="914400">
              <a:defRPr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G1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小组车联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I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主题</a:t>
            </a:r>
          </a:p>
          <a:p>
            <a:pPr lvl="0" algn="ctr" defTabSz="914400"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课设实验总结报告</a:t>
            </a:r>
          </a:p>
          <a:p>
            <a:pPr algn="dist"/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"/>
              </a:rPr>
              <a:t>组长：翟乐炜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"/>
              </a:rPr>
              <a:t>周志员：胡博浩  需求员：冯佳明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"/>
            </a:endParaRPr>
          </a:p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"/>
              </a:rPr>
              <a:t>优裁员：侯博文  展示员：陆皓喆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8E73101-6FD7-40E1-98B8-D079FD282860}"/>
              </a:ext>
            </a:extLst>
          </p:cNvPr>
          <p:cNvCxnSpPr>
            <a:cxnSpLocks/>
          </p:cNvCxnSpPr>
          <p:nvPr/>
        </p:nvCxnSpPr>
        <p:spPr>
          <a:xfrm>
            <a:off x="9111916" y="5824037"/>
            <a:ext cx="2407029" cy="0"/>
          </a:xfrm>
          <a:prstGeom prst="line">
            <a:avLst/>
          </a:prstGeom>
          <a:ln w="63500">
            <a:solidFill>
              <a:srgbClr val="7F17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742" y="4673882"/>
            <a:ext cx="1306054" cy="12978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6F19100-DFF0-CBE2-5FDF-DEF70628AB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827" y="3442855"/>
            <a:ext cx="3132215" cy="31258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B7825BC-4CC7-7D0C-C469-A5E2414AC4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413" y="98810"/>
            <a:ext cx="3223044" cy="33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1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17F391D5-8C21-467C-9C6F-3A7CFAD02C38}"/>
              </a:ext>
            </a:extLst>
          </p:cNvPr>
          <p:cNvGrpSpPr/>
          <p:nvPr/>
        </p:nvGrpSpPr>
        <p:grpSpPr>
          <a:xfrm>
            <a:off x="0" y="203648"/>
            <a:ext cx="3728539" cy="497639"/>
            <a:chOff x="0" y="245553"/>
            <a:chExt cx="3728539" cy="497639"/>
          </a:xfrm>
        </p:grpSpPr>
        <p:sp>
          <p:nvSpPr>
            <p:cNvPr id="39" name="文本框 25">
              <a:extLst>
                <a:ext uri="{FF2B5EF4-FFF2-40B4-BE49-F238E27FC236}">
                  <a16:creationId xmlns:a16="http://schemas.microsoft.com/office/drawing/2014/main" id="{E8A0A64B-C5AF-4D7C-9798-CD66863BB92E}"/>
                </a:ext>
              </a:extLst>
            </p:cNvPr>
            <p:cNvSpPr txBox="1"/>
            <p:nvPr/>
          </p:nvSpPr>
          <p:spPr>
            <a:xfrm>
              <a:off x="722588" y="245553"/>
              <a:ext cx="3005951" cy="43037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主题课设规划表摘要介绍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3247D4-F603-4276-A6D1-8A45E67B5CAB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024FA62-E4D2-3A7C-89F1-7A6BDE354E48}"/>
              </a:ext>
            </a:extLst>
          </p:cNvPr>
          <p:cNvSpPr txBox="1"/>
          <p:nvPr/>
        </p:nvSpPr>
        <p:spPr>
          <a:xfrm>
            <a:off x="350365" y="914955"/>
            <a:ext cx="5239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本组创新型任务概述：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13">
            <a:extLst>
              <a:ext uri="{FF2B5EF4-FFF2-40B4-BE49-F238E27FC236}">
                <a16:creationId xmlns:a16="http://schemas.microsoft.com/office/drawing/2014/main" id="{7612C3BE-6F46-AFEE-C491-4D38ABCDA9BF}"/>
              </a:ext>
            </a:extLst>
          </p:cNvPr>
          <p:cNvSpPr txBox="1"/>
          <p:nvPr/>
        </p:nvSpPr>
        <p:spPr>
          <a:xfrm>
            <a:off x="1290815" y="4750381"/>
            <a:ext cx="2291363" cy="1338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用户异常输入回滚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对于用户输入的异常数据，进行回滚处理，解决了输入不当的问题</a:t>
            </a: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AADB471-D74B-B783-4B40-64F04E5C4D7A}"/>
              </a:ext>
            </a:extLst>
          </p:cNvPr>
          <p:cNvSpPr txBox="1"/>
          <p:nvPr/>
        </p:nvSpPr>
        <p:spPr>
          <a:xfrm>
            <a:off x="3891743" y="4767276"/>
            <a:ext cx="2118359" cy="1338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最优路径规划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采用Dijkstra算法，模拟道路拥堵情况，寻找最佳路径</a:t>
            </a:r>
          </a:p>
        </p:txBody>
      </p:sp>
      <p:sp>
        <p:nvSpPr>
          <p:cNvPr id="61" name="TextBox 15">
            <a:extLst>
              <a:ext uri="{FF2B5EF4-FFF2-40B4-BE49-F238E27FC236}">
                <a16:creationId xmlns:a16="http://schemas.microsoft.com/office/drawing/2014/main" id="{3952B0F1-5921-C2ED-9B30-06EF20664419}"/>
              </a:ext>
            </a:extLst>
          </p:cNvPr>
          <p:cNvSpPr txBox="1"/>
          <p:nvPr/>
        </p:nvSpPr>
        <p:spPr>
          <a:xfrm>
            <a:off x="6267451" y="4750381"/>
            <a:ext cx="2118360" cy="1005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数据边界处理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对温度与路况的边界进行约束与处理</a:t>
            </a:r>
          </a:p>
        </p:txBody>
      </p:sp>
      <p:sp>
        <p:nvSpPr>
          <p:cNvPr id="62" name="TextBox 16">
            <a:extLst>
              <a:ext uri="{FF2B5EF4-FFF2-40B4-BE49-F238E27FC236}">
                <a16:creationId xmlns:a16="http://schemas.microsoft.com/office/drawing/2014/main" id="{EC3D7DF7-CF4E-71DB-1F47-8E54C1E74F61}"/>
              </a:ext>
            </a:extLst>
          </p:cNvPr>
          <p:cNvSpPr txBox="1"/>
          <p:nvPr/>
        </p:nvSpPr>
        <p:spPr>
          <a:xfrm>
            <a:off x="8730614" y="4750381"/>
            <a:ext cx="2118360" cy="13721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冲击目标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5.0</a:t>
            </a: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G8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组的红包车和共享单车点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初步实现数据互联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reeform 248">
            <a:extLst>
              <a:ext uri="{FF2B5EF4-FFF2-40B4-BE49-F238E27FC236}">
                <a16:creationId xmlns:a16="http://schemas.microsoft.com/office/drawing/2014/main" id="{D5E37614-804F-7E9E-60A8-C65B6B0EA400}"/>
              </a:ext>
            </a:extLst>
          </p:cNvPr>
          <p:cNvSpPr/>
          <p:nvPr/>
        </p:nvSpPr>
        <p:spPr bwMode="auto">
          <a:xfrm>
            <a:off x="7296153" y="2800313"/>
            <a:ext cx="2200275" cy="1203960"/>
          </a:xfrm>
          <a:custGeom>
            <a:avLst/>
            <a:gdLst>
              <a:gd name="T0" fmla="*/ 1119 w 1155"/>
              <a:gd name="T1" fmla="*/ 632 h 632"/>
              <a:gd name="T2" fmla="*/ 0 w 1155"/>
              <a:gd name="T3" fmla="*/ 72 h 632"/>
              <a:gd name="T4" fmla="*/ 36 w 1155"/>
              <a:gd name="T5" fmla="*/ 0 h 632"/>
              <a:gd name="T6" fmla="*/ 1155 w 1155"/>
              <a:gd name="T7" fmla="*/ 560 h 632"/>
              <a:gd name="T8" fmla="*/ 1119 w 1155"/>
              <a:gd name="T9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5" h="632">
                <a:moveTo>
                  <a:pt x="1119" y="632"/>
                </a:moveTo>
                <a:lnTo>
                  <a:pt x="0" y="72"/>
                </a:lnTo>
                <a:lnTo>
                  <a:pt x="36" y="0"/>
                </a:lnTo>
                <a:lnTo>
                  <a:pt x="1155" y="560"/>
                </a:lnTo>
                <a:lnTo>
                  <a:pt x="1119" y="632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5" name="Freeform 249">
            <a:extLst>
              <a:ext uri="{FF2B5EF4-FFF2-40B4-BE49-F238E27FC236}">
                <a16:creationId xmlns:a16="http://schemas.microsoft.com/office/drawing/2014/main" id="{A97EA0E0-EB27-64FA-2715-0BD9738EEB8B}"/>
              </a:ext>
            </a:extLst>
          </p:cNvPr>
          <p:cNvSpPr/>
          <p:nvPr/>
        </p:nvSpPr>
        <p:spPr bwMode="auto">
          <a:xfrm>
            <a:off x="9031608" y="389378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6" name="Freeform 250">
            <a:extLst>
              <a:ext uri="{FF2B5EF4-FFF2-40B4-BE49-F238E27FC236}">
                <a16:creationId xmlns:a16="http://schemas.microsoft.com/office/drawing/2014/main" id="{A54278BC-248F-B450-5D60-8694C62B41D7}"/>
              </a:ext>
            </a:extLst>
          </p:cNvPr>
          <p:cNvSpPr/>
          <p:nvPr/>
        </p:nvSpPr>
        <p:spPr bwMode="auto">
          <a:xfrm>
            <a:off x="9031608" y="362327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7" name="Freeform 251">
            <a:extLst>
              <a:ext uri="{FF2B5EF4-FFF2-40B4-BE49-F238E27FC236}">
                <a16:creationId xmlns:a16="http://schemas.microsoft.com/office/drawing/2014/main" id="{F37073E3-FF54-62FB-2E22-9C6E90BEDA70}"/>
              </a:ext>
            </a:extLst>
          </p:cNvPr>
          <p:cNvSpPr>
            <a:spLocks noEditPoints="1"/>
          </p:cNvSpPr>
          <p:nvPr/>
        </p:nvSpPr>
        <p:spPr bwMode="auto">
          <a:xfrm>
            <a:off x="8947788" y="358136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80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8" name="Freeform 252">
            <a:extLst>
              <a:ext uri="{FF2B5EF4-FFF2-40B4-BE49-F238E27FC236}">
                <a16:creationId xmlns:a16="http://schemas.microsoft.com/office/drawing/2014/main" id="{F262A377-46F3-2469-68E2-170818FB08C4}"/>
              </a:ext>
            </a:extLst>
          </p:cNvPr>
          <p:cNvSpPr/>
          <p:nvPr/>
        </p:nvSpPr>
        <p:spPr bwMode="auto">
          <a:xfrm>
            <a:off x="9031608" y="335276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9" name="Freeform 253">
            <a:extLst>
              <a:ext uri="{FF2B5EF4-FFF2-40B4-BE49-F238E27FC236}">
                <a16:creationId xmlns:a16="http://schemas.microsoft.com/office/drawing/2014/main" id="{852FAB3D-04BC-7BCF-5BCA-B46E9DA8A2D3}"/>
              </a:ext>
            </a:extLst>
          </p:cNvPr>
          <p:cNvSpPr>
            <a:spLocks noEditPoints="1"/>
          </p:cNvSpPr>
          <p:nvPr/>
        </p:nvSpPr>
        <p:spPr bwMode="auto">
          <a:xfrm>
            <a:off x="8947788" y="331085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80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0" name="Freeform 254">
            <a:extLst>
              <a:ext uri="{FF2B5EF4-FFF2-40B4-BE49-F238E27FC236}">
                <a16:creationId xmlns:a16="http://schemas.microsoft.com/office/drawing/2014/main" id="{BB557B74-8592-3D5E-07D9-31510B685BE8}"/>
              </a:ext>
            </a:extLst>
          </p:cNvPr>
          <p:cNvSpPr/>
          <p:nvPr/>
        </p:nvSpPr>
        <p:spPr bwMode="auto">
          <a:xfrm>
            <a:off x="9031608" y="308225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1" name="Freeform 255">
            <a:extLst>
              <a:ext uri="{FF2B5EF4-FFF2-40B4-BE49-F238E27FC236}">
                <a16:creationId xmlns:a16="http://schemas.microsoft.com/office/drawing/2014/main" id="{E01F2780-15F3-9AFE-15F9-34B4AFAE5368}"/>
              </a:ext>
            </a:extLst>
          </p:cNvPr>
          <p:cNvSpPr>
            <a:spLocks noEditPoints="1"/>
          </p:cNvSpPr>
          <p:nvPr/>
        </p:nvSpPr>
        <p:spPr bwMode="auto">
          <a:xfrm>
            <a:off x="8947788" y="304034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78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78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2" name="Freeform 256">
            <a:extLst>
              <a:ext uri="{FF2B5EF4-FFF2-40B4-BE49-F238E27FC236}">
                <a16:creationId xmlns:a16="http://schemas.microsoft.com/office/drawing/2014/main" id="{A47391A9-2B7E-3859-F50E-BDD847D74B64}"/>
              </a:ext>
            </a:extLst>
          </p:cNvPr>
          <p:cNvSpPr/>
          <p:nvPr/>
        </p:nvSpPr>
        <p:spPr bwMode="auto">
          <a:xfrm>
            <a:off x="2272666" y="2731733"/>
            <a:ext cx="2345055" cy="1272540"/>
          </a:xfrm>
          <a:custGeom>
            <a:avLst/>
            <a:gdLst>
              <a:gd name="T0" fmla="*/ 1195 w 1231"/>
              <a:gd name="T1" fmla="*/ 668 h 668"/>
              <a:gd name="T2" fmla="*/ 0 w 1231"/>
              <a:gd name="T3" fmla="*/ 70 h 668"/>
              <a:gd name="T4" fmla="*/ 36 w 1231"/>
              <a:gd name="T5" fmla="*/ 0 h 668"/>
              <a:gd name="T6" fmla="*/ 1231 w 1231"/>
              <a:gd name="T7" fmla="*/ 596 h 668"/>
              <a:gd name="T8" fmla="*/ 1195 w 1231"/>
              <a:gd name="T9" fmla="*/ 66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1" h="668">
                <a:moveTo>
                  <a:pt x="1195" y="668"/>
                </a:moveTo>
                <a:lnTo>
                  <a:pt x="0" y="70"/>
                </a:lnTo>
                <a:lnTo>
                  <a:pt x="36" y="0"/>
                </a:lnTo>
                <a:lnTo>
                  <a:pt x="1231" y="596"/>
                </a:lnTo>
                <a:lnTo>
                  <a:pt x="1195" y="66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3" name="Freeform 257">
            <a:extLst>
              <a:ext uri="{FF2B5EF4-FFF2-40B4-BE49-F238E27FC236}">
                <a16:creationId xmlns:a16="http://schemas.microsoft.com/office/drawing/2014/main" id="{4E199C99-9843-9860-605D-4674247CB2AD}"/>
              </a:ext>
            </a:extLst>
          </p:cNvPr>
          <p:cNvSpPr/>
          <p:nvPr/>
        </p:nvSpPr>
        <p:spPr bwMode="auto">
          <a:xfrm>
            <a:off x="5135882" y="2762213"/>
            <a:ext cx="2282190" cy="1242060"/>
          </a:xfrm>
          <a:custGeom>
            <a:avLst/>
            <a:gdLst>
              <a:gd name="T0" fmla="*/ 36 w 1198"/>
              <a:gd name="T1" fmla="*/ 652 h 652"/>
              <a:gd name="T2" fmla="*/ 0 w 1198"/>
              <a:gd name="T3" fmla="*/ 580 h 652"/>
              <a:gd name="T4" fmla="*/ 1162 w 1198"/>
              <a:gd name="T5" fmla="*/ 0 h 652"/>
              <a:gd name="T6" fmla="*/ 1198 w 1198"/>
              <a:gd name="T7" fmla="*/ 70 h 652"/>
              <a:gd name="T8" fmla="*/ 36 w 1198"/>
              <a:gd name="T9" fmla="*/ 652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8" h="652">
                <a:moveTo>
                  <a:pt x="36" y="652"/>
                </a:moveTo>
                <a:lnTo>
                  <a:pt x="0" y="580"/>
                </a:lnTo>
                <a:lnTo>
                  <a:pt x="1162" y="0"/>
                </a:lnTo>
                <a:lnTo>
                  <a:pt x="1198" y="70"/>
                </a:lnTo>
                <a:lnTo>
                  <a:pt x="36" y="652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4" name="Freeform 258">
            <a:extLst>
              <a:ext uri="{FF2B5EF4-FFF2-40B4-BE49-F238E27FC236}">
                <a16:creationId xmlns:a16="http://schemas.microsoft.com/office/drawing/2014/main" id="{6A57BB7A-23DF-4D9D-3D9E-8ABB202FB2E4}"/>
              </a:ext>
            </a:extLst>
          </p:cNvPr>
          <p:cNvSpPr/>
          <p:nvPr/>
        </p:nvSpPr>
        <p:spPr bwMode="auto">
          <a:xfrm>
            <a:off x="6591303" y="267458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5" name="Freeform 259">
            <a:extLst>
              <a:ext uri="{FF2B5EF4-FFF2-40B4-BE49-F238E27FC236}">
                <a16:creationId xmlns:a16="http://schemas.microsoft.com/office/drawing/2014/main" id="{D79EF2CC-BF87-7B39-20D8-BE362CBA58E5}"/>
              </a:ext>
            </a:extLst>
          </p:cNvPr>
          <p:cNvSpPr/>
          <p:nvPr/>
        </p:nvSpPr>
        <p:spPr bwMode="auto">
          <a:xfrm>
            <a:off x="1712597" y="267458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6" name="Freeform 260">
            <a:extLst>
              <a:ext uri="{FF2B5EF4-FFF2-40B4-BE49-F238E27FC236}">
                <a16:creationId xmlns:a16="http://schemas.microsoft.com/office/drawing/2014/main" id="{3FF95F2E-8E66-0135-CD9E-344473E27419}"/>
              </a:ext>
            </a:extLst>
          </p:cNvPr>
          <p:cNvSpPr/>
          <p:nvPr/>
        </p:nvSpPr>
        <p:spPr bwMode="auto">
          <a:xfrm>
            <a:off x="1712597" y="240407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 dirty="0"/>
          </a:p>
        </p:txBody>
      </p:sp>
      <p:sp>
        <p:nvSpPr>
          <p:cNvPr id="77" name="Freeform 261">
            <a:extLst>
              <a:ext uri="{FF2B5EF4-FFF2-40B4-BE49-F238E27FC236}">
                <a16:creationId xmlns:a16="http://schemas.microsoft.com/office/drawing/2014/main" id="{EFF1B3D2-BC9F-0A8C-11C4-5D3F3C402642}"/>
              </a:ext>
            </a:extLst>
          </p:cNvPr>
          <p:cNvSpPr>
            <a:spLocks noEditPoints="1"/>
          </p:cNvSpPr>
          <p:nvPr/>
        </p:nvSpPr>
        <p:spPr bwMode="auto">
          <a:xfrm>
            <a:off x="1628777" y="236216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90 w 848"/>
              <a:gd name="T11" fmla="*/ 212 h 424"/>
              <a:gd name="T12" fmla="*/ 424 w 848"/>
              <a:gd name="T13" fmla="*/ 378 h 424"/>
              <a:gd name="T14" fmla="*/ 760 w 848"/>
              <a:gd name="T15" fmla="*/ 212 h 424"/>
              <a:gd name="T16" fmla="*/ 424 w 848"/>
              <a:gd name="T17" fmla="*/ 44 h 424"/>
              <a:gd name="T18" fmla="*/ 90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90" y="212"/>
                </a:moveTo>
                <a:lnTo>
                  <a:pt x="424" y="378"/>
                </a:lnTo>
                <a:lnTo>
                  <a:pt x="760" y="212"/>
                </a:lnTo>
                <a:lnTo>
                  <a:pt x="424" y="44"/>
                </a:lnTo>
                <a:lnTo>
                  <a:pt x="90" y="2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8" name="Freeform 262">
            <a:extLst>
              <a:ext uri="{FF2B5EF4-FFF2-40B4-BE49-F238E27FC236}">
                <a16:creationId xmlns:a16="http://schemas.microsoft.com/office/drawing/2014/main" id="{D49AA6E3-AFBA-87EA-7C3B-736F9565A0EF}"/>
              </a:ext>
            </a:extLst>
          </p:cNvPr>
          <p:cNvSpPr/>
          <p:nvPr/>
        </p:nvSpPr>
        <p:spPr bwMode="auto">
          <a:xfrm>
            <a:off x="6591303" y="240407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9" name="Freeform 263">
            <a:extLst>
              <a:ext uri="{FF2B5EF4-FFF2-40B4-BE49-F238E27FC236}">
                <a16:creationId xmlns:a16="http://schemas.microsoft.com/office/drawing/2014/main" id="{92126786-2184-655E-2F60-00D9C09757ED}"/>
              </a:ext>
            </a:extLst>
          </p:cNvPr>
          <p:cNvSpPr>
            <a:spLocks noEditPoints="1"/>
          </p:cNvSpPr>
          <p:nvPr/>
        </p:nvSpPr>
        <p:spPr bwMode="auto">
          <a:xfrm>
            <a:off x="6507482" y="236216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90 w 848"/>
              <a:gd name="T11" fmla="*/ 212 h 424"/>
              <a:gd name="T12" fmla="*/ 424 w 848"/>
              <a:gd name="T13" fmla="*/ 378 h 424"/>
              <a:gd name="T14" fmla="*/ 760 w 848"/>
              <a:gd name="T15" fmla="*/ 212 h 424"/>
              <a:gd name="T16" fmla="*/ 424 w 848"/>
              <a:gd name="T17" fmla="*/ 44 h 424"/>
              <a:gd name="T18" fmla="*/ 90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90" y="212"/>
                </a:moveTo>
                <a:lnTo>
                  <a:pt x="424" y="378"/>
                </a:lnTo>
                <a:lnTo>
                  <a:pt x="760" y="212"/>
                </a:lnTo>
                <a:lnTo>
                  <a:pt x="424" y="44"/>
                </a:lnTo>
                <a:lnTo>
                  <a:pt x="90" y="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0" name="Freeform 264">
            <a:extLst>
              <a:ext uri="{FF2B5EF4-FFF2-40B4-BE49-F238E27FC236}">
                <a16:creationId xmlns:a16="http://schemas.microsoft.com/office/drawing/2014/main" id="{A1C7AC94-9F40-3B71-9907-FF56A80BE472}"/>
              </a:ext>
            </a:extLst>
          </p:cNvPr>
          <p:cNvSpPr/>
          <p:nvPr/>
        </p:nvSpPr>
        <p:spPr bwMode="auto">
          <a:xfrm>
            <a:off x="9031608" y="2811743"/>
            <a:ext cx="1447800" cy="720090"/>
          </a:xfrm>
          <a:custGeom>
            <a:avLst/>
            <a:gdLst>
              <a:gd name="T0" fmla="*/ 760 w 760"/>
              <a:gd name="T1" fmla="*/ 188 h 378"/>
              <a:gd name="T2" fmla="*/ 380 w 760"/>
              <a:gd name="T3" fmla="*/ 378 h 378"/>
              <a:gd name="T4" fmla="*/ 0 w 760"/>
              <a:gd name="T5" fmla="*/ 188 h 378"/>
              <a:gd name="T6" fmla="*/ 380 w 760"/>
              <a:gd name="T7" fmla="*/ 0 h 378"/>
              <a:gd name="T8" fmla="*/ 760 w 760"/>
              <a:gd name="T9" fmla="*/ 18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78">
                <a:moveTo>
                  <a:pt x="760" y="188"/>
                </a:moveTo>
                <a:lnTo>
                  <a:pt x="380" y="378"/>
                </a:lnTo>
                <a:lnTo>
                  <a:pt x="0" y="188"/>
                </a:lnTo>
                <a:lnTo>
                  <a:pt x="380" y="0"/>
                </a:lnTo>
                <a:lnTo>
                  <a:pt x="760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1" name="Freeform 265">
            <a:extLst>
              <a:ext uri="{FF2B5EF4-FFF2-40B4-BE49-F238E27FC236}">
                <a16:creationId xmlns:a16="http://schemas.microsoft.com/office/drawing/2014/main" id="{799ECC2F-2984-B52C-A84D-52B221558BBB}"/>
              </a:ext>
            </a:extLst>
          </p:cNvPr>
          <p:cNvSpPr>
            <a:spLocks noEditPoints="1"/>
          </p:cNvSpPr>
          <p:nvPr/>
        </p:nvSpPr>
        <p:spPr bwMode="auto">
          <a:xfrm>
            <a:off x="8947788" y="2766023"/>
            <a:ext cx="1615440" cy="811530"/>
          </a:xfrm>
          <a:custGeom>
            <a:avLst/>
            <a:gdLst>
              <a:gd name="T0" fmla="*/ 424 w 848"/>
              <a:gd name="T1" fmla="*/ 426 h 426"/>
              <a:gd name="T2" fmla="*/ 0 w 848"/>
              <a:gd name="T3" fmla="*/ 212 h 426"/>
              <a:gd name="T4" fmla="*/ 424 w 848"/>
              <a:gd name="T5" fmla="*/ 0 h 426"/>
              <a:gd name="T6" fmla="*/ 848 w 848"/>
              <a:gd name="T7" fmla="*/ 212 h 426"/>
              <a:gd name="T8" fmla="*/ 424 w 848"/>
              <a:gd name="T9" fmla="*/ 426 h 426"/>
              <a:gd name="T10" fmla="*/ 88 w 848"/>
              <a:gd name="T11" fmla="*/ 212 h 426"/>
              <a:gd name="T12" fmla="*/ 424 w 848"/>
              <a:gd name="T13" fmla="*/ 380 h 426"/>
              <a:gd name="T14" fmla="*/ 758 w 848"/>
              <a:gd name="T15" fmla="*/ 212 h 426"/>
              <a:gd name="T16" fmla="*/ 424 w 848"/>
              <a:gd name="T17" fmla="*/ 46 h 426"/>
              <a:gd name="T18" fmla="*/ 88 w 848"/>
              <a:gd name="T19" fmla="*/ 212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6">
                <a:moveTo>
                  <a:pt x="424" y="426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6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6"/>
                </a:lnTo>
                <a:lnTo>
                  <a:pt x="88" y="21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2" name="Oval 270">
            <a:extLst>
              <a:ext uri="{FF2B5EF4-FFF2-40B4-BE49-F238E27FC236}">
                <a16:creationId xmlns:a16="http://schemas.microsoft.com/office/drawing/2014/main" id="{DD6712B4-13DE-2843-7AC2-F899F3847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978" y="3074633"/>
            <a:ext cx="861060" cy="19431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3" name="Oval 271">
            <a:extLst>
              <a:ext uri="{FF2B5EF4-FFF2-40B4-BE49-F238E27FC236}">
                <a16:creationId xmlns:a16="http://schemas.microsoft.com/office/drawing/2014/main" id="{91975065-DAAE-C33D-76A0-2A6EF8C7D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978" y="2308823"/>
            <a:ext cx="861060" cy="8610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4" name="Freeform 272">
            <a:extLst>
              <a:ext uri="{FF2B5EF4-FFF2-40B4-BE49-F238E27FC236}">
                <a16:creationId xmlns:a16="http://schemas.microsoft.com/office/drawing/2014/main" id="{C1F035F3-625B-B6B5-3AC1-AAF894FF7218}"/>
              </a:ext>
            </a:extLst>
          </p:cNvPr>
          <p:cNvSpPr>
            <a:spLocks noEditPoints="1"/>
          </p:cNvSpPr>
          <p:nvPr/>
        </p:nvSpPr>
        <p:spPr bwMode="auto">
          <a:xfrm>
            <a:off x="9559038" y="2548270"/>
            <a:ext cx="392940" cy="325016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/>
          </a:p>
        </p:txBody>
      </p:sp>
      <p:sp>
        <p:nvSpPr>
          <p:cNvPr id="85" name="Freeform 273">
            <a:extLst>
              <a:ext uri="{FF2B5EF4-FFF2-40B4-BE49-F238E27FC236}">
                <a16:creationId xmlns:a16="http://schemas.microsoft.com/office/drawing/2014/main" id="{BB371A3C-7DD9-45BD-1F34-98D5D3ECD740}"/>
              </a:ext>
            </a:extLst>
          </p:cNvPr>
          <p:cNvSpPr/>
          <p:nvPr/>
        </p:nvSpPr>
        <p:spPr bwMode="auto">
          <a:xfrm>
            <a:off x="4152903" y="3893783"/>
            <a:ext cx="1443990" cy="723900"/>
          </a:xfrm>
          <a:custGeom>
            <a:avLst/>
            <a:gdLst>
              <a:gd name="T0" fmla="*/ 758 w 758"/>
              <a:gd name="T1" fmla="*/ 190 h 380"/>
              <a:gd name="T2" fmla="*/ 380 w 758"/>
              <a:gd name="T3" fmla="*/ 380 h 380"/>
              <a:gd name="T4" fmla="*/ 0 w 758"/>
              <a:gd name="T5" fmla="*/ 190 h 380"/>
              <a:gd name="T6" fmla="*/ 380 w 758"/>
              <a:gd name="T7" fmla="*/ 0 h 380"/>
              <a:gd name="T8" fmla="*/ 758 w 758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380">
                <a:moveTo>
                  <a:pt x="758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58" y="190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6" name="Freeform 274">
            <a:extLst>
              <a:ext uri="{FF2B5EF4-FFF2-40B4-BE49-F238E27FC236}">
                <a16:creationId xmlns:a16="http://schemas.microsoft.com/office/drawing/2014/main" id="{2AFD5B52-3877-45DD-BC2A-1A6E70922182}"/>
              </a:ext>
            </a:extLst>
          </p:cNvPr>
          <p:cNvSpPr/>
          <p:nvPr/>
        </p:nvSpPr>
        <p:spPr bwMode="auto">
          <a:xfrm>
            <a:off x="4152903" y="3623273"/>
            <a:ext cx="1443990" cy="723900"/>
          </a:xfrm>
          <a:custGeom>
            <a:avLst/>
            <a:gdLst>
              <a:gd name="T0" fmla="*/ 758 w 758"/>
              <a:gd name="T1" fmla="*/ 190 h 380"/>
              <a:gd name="T2" fmla="*/ 380 w 758"/>
              <a:gd name="T3" fmla="*/ 380 h 380"/>
              <a:gd name="T4" fmla="*/ 0 w 758"/>
              <a:gd name="T5" fmla="*/ 190 h 380"/>
              <a:gd name="T6" fmla="*/ 380 w 758"/>
              <a:gd name="T7" fmla="*/ 0 h 380"/>
              <a:gd name="T8" fmla="*/ 758 w 758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380">
                <a:moveTo>
                  <a:pt x="758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58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7" name="Freeform 275">
            <a:extLst>
              <a:ext uri="{FF2B5EF4-FFF2-40B4-BE49-F238E27FC236}">
                <a16:creationId xmlns:a16="http://schemas.microsoft.com/office/drawing/2014/main" id="{0D6DF0A6-4B4F-3735-670A-2E51A79E93C6}"/>
              </a:ext>
            </a:extLst>
          </p:cNvPr>
          <p:cNvSpPr>
            <a:spLocks noEditPoints="1"/>
          </p:cNvSpPr>
          <p:nvPr/>
        </p:nvSpPr>
        <p:spPr bwMode="auto">
          <a:xfrm>
            <a:off x="4069082" y="358136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80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8" name="Freeform 276">
            <a:extLst>
              <a:ext uri="{FF2B5EF4-FFF2-40B4-BE49-F238E27FC236}">
                <a16:creationId xmlns:a16="http://schemas.microsoft.com/office/drawing/2014/main" id="{79B12344-C1C7-A1CC-9CE8-0C1314040229}"/>
              </a:ext>
            </a:extLst>
          </p:cNvPr>
          <p:cNvSpPr/>
          <p:nvPr/>
        </p:nvSpPr>
        <p:spPr bwMode="auto">
          <a:xfrm>
            <a:off x="4152903" y="3352763"/>
            <a:ext cx="1443990" cy="723900"/>
          </a:xfrm>
          <a:custGeom>
            <a:avLst/>
            <a:gdLst>
              <a:gd name="T0" fmla="*/ 758 w 758"/>
              <a:gd name="T1" fmla="*/ 190 h 380"/>
              <a:gd name="T2" fmla="*/ 380 w 758"/>
              <a:gd name="T3" fmla="*/ 380 h 380"/>
              <a:gd name="T4" fmla="*/ 0 w 758"/>
              <a:gd name="T5" fmla="*/ 190 h 380"/>
              <a:gd name="T6" fmla="*/ 380 w 758"/>
              <a:gd name="T7" fmla="*/ 0 h 380"/>
              <a:gd name="T8" fmla="*/ 758 w 758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380">
                <a:moveTo>
                  <a:pt x="758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58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9" name="Freeform 277">
            <a:extLst>
              <a:ext uri="{FF2B5EF4-FFF2-40B4-BE49-F238E27FC236}">
                <a16:creationId xmlns:a16="http://schemas.microsoft.com/office/drawing/2014/main" id="{81BB83AD-430A-0EF1-52F1-7E16BF8AB984}"/>
              </a:ext>
            </a:extLst>
          </p:cNvPr>
          <p:cNvSpPr>
            <a:spLocks noEditPoints="1"/>
          </p:cNvSpPr>
          <p:nvPr/>
        </p:nvSpPr>
        <p:spPr bwMode="auto">
          <a:xfrm>
            <a:off x="4069082" y="331085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80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0" name="Oval 278">
            <a:extLst>
              <a:ext uri="{FF2B5EF4-FFF2-40B4-BE49-F238E27FC236}">
                <a16:creationId xmlns:a16="http://schemas.microsoft.com/office/drawing/2014/main" id="{B6B494FF-A3BE-3E77-EAF6-69EE38E6F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63" y="3619463"/>
            <a:ext cx="864870" cy="19050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1" name="Oval 279">
            <a:extLst>
              <a:ext uri="{FF2B5EF4-FFF2-40B4-BE49-F238E27FC236}">
                <a16:creationId xmlns:a16="http://schemas.microsoft.com/office/drawing/2014/main" id="{4AECC6A9-99EB-8821-BDB8-0BF50E104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63" y="2849843"/>
            <a:ext cx="864870" cy="8648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2" name="Freeform 280">
            <a:extLst>
              <a:ext uri="{FF2B5EF4-FFF2-40B4-BE49-F238E27FC236}">
                <a16:creationId xmlns:a16="http://schemas.microsoft.com/office/drawing/2014/main" id="{92C27C89-CAD4-A0BC-9419-4DDF5BD5BF8F}"/>
              </a:ext>
            </a:extLst>
          </p:cNvPr>
          <p:cNvSpPr>
            <a:spLocks noEditPoints="1"/>
          </p:cNvSpPr>
          <p:nvPr/>
        </p:nvSpPr>
        <p:spPr bwMode="auto">
          <a:xfrm>
            <a:off x="4679722" y="3097366"/>
            <a:ext cx="394162" cy="4269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/>
          </a:p>
        </p:txBody>
      </p:sp>
      <p:sp>
        <p:nvSpPr>
          <p:cNvPr id="93" name="Freeform 281">
            <a:extLst>
              <a:ext uri="{FF2B5EF4-FFF2-40B4-BE49-F238E27FC236}">
                <a16:creationId xmlns:a16="http://schemas.microsoft.com/office/drawing/2014/main" id="{30FC4AE5-47E2-2352-DCD3-EE18BF697FA2}"/>
              </a:ext>
            </a:extLst>
          </p:cNvPr>
          <p:cNvSpPr/>
          <p:nvPr/>
        </p:nvSpPr>
        <p:spPr bwMode="auto">
          <a:xfrm>
            <a:off x="6591303" y="2133563"/>
            <a:ext cx="1447800" cy="720090"/>
          </a:xfrm>
          <a:custGeom>
            <a:avLst/>
            <a:gdLst>
              <a:gd name="T0" fmla="*/ 760 w 760"/>
              <a:gd name="T1" fmla="*/ 190 h 378"/>
              <a:gd name="T2" fmla="*/ 380 w 760"/>
              <a:gd name="T3" fmla="*/ 378 h 378"/>
              <a:gd name="T4" fmla="*/ 0 w 760"/>
              <a:gd name="T5" fmla="*/ 190 h 378"/>
              <a:gd name="T6" fmla="*/ 380 w 760"/>
              <a:gd name="T7" fmla="*/ 0 h 378"/>
              <a:gd name="T8" fmla="*/ 760 w 760"/>
              <a:gd name="T9" fmla="*/ 19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78">
                <a:moveTo>
                  <a:pt x="760" y="190"/>
                </a:moveTo>
                <a:lnTo>
                  <a:pt x="380" y="378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4" name="Freeform 282">
            <a:extLst>
              <a:ext uri="{FF2B5EF4-FFF2-40B4-BE49-F238E27FC236}">
                <a16:creationId xmlns:a16="http://schemas.microsoft.com/office/drawing/2014/main" id="{E65E8ADA-6D8F-355E-C51E-B93F9881D49F}"/>
              </a:ext>
            </a:extLst>
          </p:cNvPr>
          <p:cNvSpPr>
            <a:spLocks noEditPoints="1"/>
          </p:cNvSpPr>
          <p:nvPr/>
        </p:nvSpPr>
        <p:spPr bwMode="auto">
          <a:xfrm>
            <a:off x="6507482" y="2087843"/>
            <a:ext cx="1615440" cy="811530"/>
          </a:xfrm>
          <a:custGeom>
            <a:avLst/>
            <a:gdLst>
              <a:gd name="T0" fmla="*/ 424 w 848"/>
              <a:gd name="T1" fmla="*/ 426 h 426"/>
              <a:gd name="T2" fmla="*/ 0 w 848"/>
              <a:gd name="T3" fmla="*/ 214 h 426"/>
              <a:gd name="T4" fmla="*/ 424 w 848"/>
              <a:gd name="T5" fmla="*/ 0 h 426"/>
              <a:gd name="T6" fmla="*/ 848 w 848"/>
              <a:gd name="T7" fmla="*/ 214 h 426"/>
              <a:gd name="T8" fmla="*/ 424 w 848"/>
              <a:gd name="T9" fmla="*/ 426 h 426"/>
              <a:gd name="T10" fmla="*/ 90 w 848"/>
              <a:gd name="T11" fmla="*/ 214 h 426"/>
              <a:gd name="T12" fmla="*/ 424 w 848"/>
              <a:gd name="T13" fmla="*/ 380 h 426"/>
              <a:gd name="T14" fmla="*/ 760 w 848"/>
              <a:gd name="T15" fmla="*/ 214 h 426"/>
              <a:gd name="T16" fmla="*/ 424 w 848"/>
              <a:gd name="T17" fmla="*/ 46 h 426"/>
              <a:gd name="T18" fmla="*/ 90 w 848"/>
              <a:gd name="T19" fmla="*/ 214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6">
                <a:moveTo>
                  <a:pt x="424" y="426"/>
                </a:moveTo>
                <a:lnTo>
                  <a:pt x="0" y="214"/>
                </a:lnTo>
                <a:lnTo>
                  <a:pt x="424" y="0"/>
                </a:lnTo>
                <a:lnTo>
                  <a:pt x="848" y="214"/>
                </a:lnTo>
                <a:lnTo>
                  <a:pt x="424" y="426"/>
                </a:lnTo>
                <a:close/>
                <a:moveTo>
                  <a:pt x="90" y="214"/>
                </a:moveTo>
                <a:lnTo>
                  <a:pt x="424" y="380"/>
                </a:lnTo>
                <a:lnTo>
                  <a:pt x="760" y="214"/>
                </a:lnTo>
                <a:lnTo>
                  <a:pt x="424" y="46"/>
                </a:lnTo>
                <a:lnTo>
                  <a:pt x="90" y="2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5" name="Freeform 283">
            <a:extLst>
              <a:ext uri="{FF2B5EF4-FFF2-40B4-BE49-F238E27FC236}">
                <a16:creationId xmlns:a16="http://schemas.microsoft.com/office/drawing/2014/main" id="{CE500397-C239-D1AC-0BEB-C7B45C59159F}"/>
              </a:ext>
            </a:extLst>
          </p:cNvPr>
          <p:cNvSpPr/>
          <p:nvPr/>
        </p:nvSpPr>
        <p:spPr bwMode="auto">
          <a:xfrm>
            <a:off x="6591303" y="185924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6" name="Freeform 284">
            <a:extLst>
              <a:ext uri="{FF2B5EF4-FFF2-40B4-BE49-F238E27FC236}">
                <a16:creationId xmlns:a16="http://schemas.microsoft.com/office/drawing/2014/main" id="{0928CC86-AD85-CFDB-DA7C-BA9BC4650D04}"/>
              </a:ext>
            </a:extLst>
          </p:cNvPr>
          <p:cNvSpPr>
            <a:spLocks noEditPoints="1"/>
          </p:cNvSpPr>
          <p:nvPr/>
        </p:nvSpPr>
        <p:spPr bwMode="auto">
          <a:xfrm>
            <a:off x="6507482" y="181733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90 w 848"/>
              <a:gd name="T11" fmla="*/ 212 h 424"/>
              <a:gd name="T12" fmla="*/ 424 w 848"/>
              <a:gd name="T13" fmla="*/ 380 h 424"/>
              <a:gd name="T14" fmla="*/ 760 w 848"/>
              <a:gd name="T15" fmla="*/ 212 h 424"/>
              <a:gd name="T16" fmla="*/ 424 w 848"/>
              <a:gd name="T17" fmla="*/ 46 h 424"/>
              <a:gd name="T18" fmla="*/ 90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90" y="212"/>
                </a:moveTo>
                <a:lnTo>
                  <a:pt x="424" y="380"/>
                </a:lnTo>
                <a:lnTo>
                  <a:pt x="760" y="212"/>
                </a:lnTo>
                <a:lnTo>
                  <a:pt x="424" y="46"/>
                </a:lnTo>
                <a:lnTo>
                  <a:pt x="90" y="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7" name="Oval 285">
            <a:extLst>
              <a:ext uri="{FF2B5EF4-FFF2-40B4-BE49-F238E27FC236}">
                <a16:creationId xmlns:a16="http://schemas.microsoft.com/office/drawing/2014/main" id="{9DCFC804-A83F-3CB2-8763-A43E9C3F1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672" y="2125943"/>
            <a:ext cx="864870" cy="19431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8" name="Oval 286">
            <a:extLst>
              <a:ext uri="{FF2B5EF4-FFF2-40B4-BE49-F238E27FC236}">
                <a16:creationId xmlns:a16="http://schemas.microsoft.com/office/drawing/2014/main" id="{2E00B914-296D-8381-4B91-F2F520CFA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672" y="1360133"/>
            <a:ext cx="864870" cy="8610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9" name="Freeform 287">
            <a:extLst>
              <a:ext uri="{FF2B5EF4-FFF2-40B4-BE49-F238E27FC236}">
                <a16:creationId xmlns:a16="http://schemas.microsoft.com/office/drawing/2014/main" id="{9E33E01C-5146-A9ED-2508-014FDC276EDF}"/>
              </a:ext>
            </a:extLst>
          </p:cNvPr>
          <p:cNvSpPr>
            <a:spLocks noEditPoints="1"/>
          </p:cNvSpPr>
          <p:nvPr/>
        </p:nvSpPr>
        <p:spPr bwMode="auto">
          <a:xfrm>
            <a:off x="7114092" y="1597172"/>
            <a:ext cx="402222" cy="40222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/>
          </a:p>
        </p:txBody>
      </p:sp>
      <p:sp>
        <p:nvSpPr>
          <p:cNvPr id="100" name="Oval 266">
            <a:extLst>
              <a:ext uri="{FF2B5EF4-FFF2-40B4-BE49-F238E27FC236}">
                <a16:creationId xmlns:a16="http://schemas.microsoft.com/office/drawing/2014/main" id="{A2369073-3237-B606-6EC2-7432AA6C3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967" y="2666963"/>
            <a:ext cx="861060" cy="19431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101" name="Oval 267">
            <a:extLst>
              <a:ext uri="{FF2B5EF4-FFF2-40B4-BE49-F238E27FC236}">
                <a16:creationId xmlns:a16="http://schemas.microsoft.com/office/drawing/2014/main" id="{D1739C51-AAF7-9FB2-6CEE-BDDD5517F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967" y="1901153"/>
            <a:ext cx="861060" cy="864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102" name="Freeform 280">
            <a:extLst>
              <a:ext uri="{FF2B5EF4-FFF2-40B4-BE49-F238E27FC236}">
                <a16:creationId xmlns:a16="http://schemas.microsoft.com/office/drawing/2014/main" id="{8DAEAA72-DAFC-7E4E-2C87-35FF2A95D87B}"/>
              </a:ext>
            </a:extLst>
          </p:cNvPr>
          <p:cNvSpPr>
            <a:spLocks noEditPoints="1"/>
          </p:cNvSpPr>
          <p:nvPr/>
        </p:nvSpPr>
        <p:spPr bwMode="auto">
          <a:xfrm>
            <a:off x="2223010" y="2132704"/>
            <a:ext cx="426974" cy="41319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4D31B6C3-6659-910F-5E78-84F5AD53E875}"/>
              </a:ext>
            </a:extLst>
          </p:cNvPr>
          <p:cNvCxnSpPr/>
          <p:nvPr/>
        </p:nvCxnSpPr>
        <p:spPr>
          <a:xfrm>
            <a:off x="2427514" y="3398483"/>
            <a:ext cx="0" cy="126604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5C185CF3-22D0-7C5D-4556-C80F24E2A1BD}"/>
              </a:ext>
            </a:extLst>
          </p:cNvPr>
          <p:cNvCxnSpPr/>
          <p:nvPr/>
        </p:nvCxnSpPr>
        <p:spPr>
          <a:xfrm>
            <a:off x="4865371" y="4506686"/>
            <a:ext cx="0" cy="15784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33EB16B-4B09-741E-2915-9E6E48473952}"/>
              </a:ext>
            </a:extLst>
          </p:cNvPr>
          <p:cNvCxnSpPr/>
          <p:nvPr/>
        </p:nvCxnSpPr>
        <p:spPr>
          <a:xfrm>
            <a:off x="7303228" y="3310853"/>
            <a:ext cx="0" cy="135367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D19C7A1A-4CC4-740B-C2E6-FBB18BA9EB20}"/>
              </a:ext>
            </a:extLst>
          </p:cNvPr>
          <p:cNvCxnSpPr/>
          <p:nvPr/>
        </p:nvCxnSpPr>
        <p:spPr>
          <a:xfrm>
            <a:off x="9741085" y="4446814"/>
            <a:ext cx="0" cy="21771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52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A6997414-00E9-4905-B310-70DAD09C2275}"/>
              </a:ext>
            </a:extLst>
          </p:cNvPr>
          <p:cNvSpPr txBox="1"/>
          <p:nvPr/>
        </p:nvSpPr>
        <p:spPr>
          <a:xfrm>
            <a:off x="3416131" y="2767082"/>
            <a:ext cx="5724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5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视频照片成果展示</a:t>
            </a:r>
            <a:endParaRPr lang="en-US" altLang="zh-CN" sz="5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lang="zh-CN" altLang="en-US" sz="5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与设计提升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611254-1E28-404C-A290-90D7B94EEBD5}"/>
              </a:ext>
            </a:extLst>
          </p:cNvPr>
          <p:cNvSpPr txBox="1"/>
          <p:nvPr/>
        </p:nvSpPr>
        <p:spPr>
          <a:xfrm>
            <a:off x="427728" y="3228747"/>
            <a:ext cx="19223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5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03</a:t>
            </a:r>
            <a:endParaRPr kumimoji="1" lang="zh-CN" altLang="en-US" sz="96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5209559-48C5-4ADC-8894-4E07FC510E43}"/>
              </a:ext>
            </a:extLst>
          </p:cNvPr>
          <p:cNvSpPr txBox="1"/>
          <p:nvPr/>
        </p:nvSpPr>
        <p:spPr>
          <a:xfrm>
            <a:off x="571998" y="2977218"/>
            <a:ext cx="163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PART</a:t>
            </a:r>
            <a:endParaRPr kumimoji="1"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DEEB4D-231A-457F-8103-100DD6522674}"/>
              </a:ext>
            </a:extLst>
          </p:cNvPr>
          <p:cNvSpPr/>
          <p:nvPr/>
        </p:nvSpPr>
        <p:spPr>
          <a:xfrm>
            <a:off x="0" y="5144012"/>
            <a:ext cx="3304674" cy="705853"/>
          </a:xfrm>
          <a:prstGeom prst="rect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6E7AF38-FDCB-40F1-8BD2-80483D1460DF}"/>
              </a:ext>
            </a:extLst>
          </p:cNvPr>
          <p:cNvCxnSpPr>
            <a:cxnSpLocks/>
          </p:cNvCxnSpPr>
          <p:nvPr/>
        </p:nvCxnSpPr>
        <p:spPr>
          <a:xfrm rot="5400000">
            <a:off x="9368589" y="3690412"/>
            <a:ext cx="2407029" cy="0"/>
          </a:xfrm>
          <a:prstGeom prst="line">
            <a:avLst/>
          </a:prstGeom>
          <a:ln w="63500">
            <a:solidFill>
              <a:srgbClr val="7F17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66" y="615471"/>
            <a:ext cx="1633034" cy="1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6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6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3" grpId="0"/>
      <p:bldP spid="1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223555-63B6-488E-A2B5-40E57DA62903}"/>
              </a:ext>
            </a:extLst>
          </p:cNvPr>
          <p:cNvGrpSpPr/>
          <p:nvPr/>
        </p:nvGrpSpPr>
        <p:grpSpPr>
          <a:xfrm>
            <a:off x="0" y="256098"/>
            <a:ext cx="4290746" cy="445189"/>
            <a:chOff x="0" y="298003"/>
            <a:chExt cx="4290746" cy="445189"/>
          </a:xfrm>
        </p:grpSpPr>
        <p:sp>
          <p:nvSpPr>
            <p:cNvPr id="55" name="文本框 25">
              <a:extLst>
                <a:ext uri="{FF2B5EF4-FFF2-40B4-BE49-F238E27FC236}">
                  <a16:creationId xmlns:a16="http://schemas.microsoft.com/office/drawing/2014/main" id="{474D23DB-E1B2-49F3-9527-BF2E102DA20D}"/>
                </a:ext>
              </a:extLst>
            </p:cNvPr>
            <p:cNvSpPr txBox="1"/>
            <p:nvPr/>
          </p:nvSpPr>
          <p:spPr>
            <a:xfrm>
              <a:off x="771834" y="320542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0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视频照片成果展示与设计提升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C66D6B-4086-49CF-8C40-BBB8B3BE66F3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CB54323-5140-F556-493D-C0595C1400B7}"/>
              </a:ext>
            </a:extLst>
          </p:cNvPr>
          <p:cNvSpPr txBox="1"/>
          <p:nvPr/>
        </p:nvSpPr>
        <p:spPr>
          <a:xfrm>
            <a:off x="350365" y="914955"/>
            <a:ext cx="7415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底线部分成果展示：看门狗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处理异常情况，模拟死机</a:t>
            </a:r>
          </a:p>
        </p:txBody>
      </p:sp>
      <p:pic>
        <p:nvPicPr>
          <p:cNvPr id="105" name="图片 104">
            <a:extLst>
              <a:ext uri="{FF2B5EF4-FFF2-40B4-BE49-F238E27FC236}">
                <a16:creationId xmlns:a16="http://schemas.microsoft.com/office/drawing/2014/main" id="{6866BC62-CE19-4D26-6E8F-335641726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93" y="1622748"/>
            <a:ext cx="5503180" cy="4320297"/>
          </a:xfrm>
          <a:prstGeom prst="rect">
            <a:avLst/>
          </a:prstGeom>
        </p:spPr>
      </p:pic>
      <p:pic>
        <p:nvPicPr>
          <p:cNvPr id="107" name="图片 106">
            <a:extLst>
              <a:ext uri="{FF2B5EF4-FFF2-40B4-BE49-F238E27FC236}">
                <a16:creationId xmlns:a16="http://schemas.microsoft.com/office/drawing/2014/main" id="{623A217E-7DD1-0382-C1A4-882284F7A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129" y="1622748"/>
            <a:ext cx="5819665" cy="4107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223555-63B6-488E-A2B5-40E57DA62903}"/>
              </a:ext>
            </a:extLst>
          </p:cNvPr>
          <p:cNvGrpSpPr/>
          <p:nvPr/>
        </p:nvGrpSpPr>
        <p:grpSpPr>
          <a:xfrm>
            <a:off x="0" y="256098"/>
            <a:ext cx="4290746" cy="445189"/>
            <a:chOff x="0" y="298003"/>
            <a:chExt cx="4290746" cy="445189"/>
          </a:xfrm>
        </p:grpSpPr>
        <p:sp>
          <p:nvSpPr>
            <p:cNvPr id="55" name="文本框 25">
              <a:extLst>
                <a:ext uri="{FF2B5EF4-FFF2-40B4-BE49-F238E27FC236}">
                  <a16:creationId xmlns:a16="http://schemas.microsoft.com/office/drawing/2014/main" id="{474D23DB-E1B2-49F3-9527-BF2E102DA20D}"/>
                </a:ext>
              </a:extLst>
            </p:cNvPr>
            <p:cNvSpPr txBox="1"/>
            <p:nvPr/>
          </p:nvSpPr>
          <p:spPr>
            <a:xfrm>
              <a:off x="771834" y="320542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0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视频照片成果展示与设计提升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C66D6B-4086-49CF-8C40-BBB8B3BE66F3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6F05669-0C01-5C21-B083-287C09454DF1}"/>
              </a:ext>
            </a:extLst>
          </p:cNvPr>
          <p:cNvSpPr txBox="1"/>
          <p:nvPr/>
        </p:nvSpPr>
        <p:spPr>
          <a:xfrm>
            <a:off x="350364" y="819391"/>
            <a:ext cx="7615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底线部分成果展示：本组个性化纸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UI+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launcher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9508BDD-FAB9-8C95-680A-FC94E70208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03" y="1315065"/>
            <a:ext cx="7565016" cy="53441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4046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223555-63B6-488E-A2B5-40E57DA62903}"/>
              </a:ext>
            </a:extLst>
          </p:cNvPr>
          <p:cNvGrpSpPr/>
          <p:nvPr/>
        </p:nvGrpSpPr>
        <p:grpSpPr>
          <a:xfrm>
            <a:off x="0" y="256098"/>
            <a:ext cx="4290746" cy="445189"/>
            <a:chOff x="0" y="298003"/>
            <a:chExt cx="4290746" cy="445189"/>
          </a:xfrm>
        </p:grpSpPr>
        <p:sp>
          <p:nvSpPr>
            <p:cNvPr id="55" name="文本框 25">
              <a:extLst>
                <a:ext uri="{FF2B5EF4-FFF2-40B4-BE49-F238E27FC236}">
                  <a16:creationId xmlns:a16="http://schemas.microsoft.com/office/drawing/2014/main" id="{474D23DB-E1B2-49F3-9527-BF2E102DA20D}"/>
                </a:ext>
              </a:extLst>
            </p:cNvPr>
            <p:cNvSpPr txBox="1"/>
            <p:nvPr/>
          </p:nvSpPr>
          <p:spPr>
            <a:xfrm>
              <a:off x="771834" y="320542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0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视频照片成果展示与设计提升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C66D6B-4086-49CF-8C40-BBB8B3BE66F3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E23F41-72E2-F5B2-D874-3BC9415A33EE}"/>
              </a:ext>
            </a:extLst>
          </p:cNvPr>
          <p:cNvSpPr txBox="1"/>
          <p:nvPr/>
        </p:nvSpPr>
        <p:spPr>
          <a:xfrm>
            <a:off x="350365" y="819391"/>
            <a:ext cx="517760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创新型成果展示：用户输入异常回滚机制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核心逻辑：判断输入的是否等于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1/2/3,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如果不等于的话我们就回滚程序，并且输出“当前输入无效！请重新输入！”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17D350-C978-2A34-FF0F-19F56051C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18" y="2397472"/>
            <a:ext cx="5625927" cy="41818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6EFE05-9637-542C-2DA9-2CEDD0ACB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49" y="145683"/>
            <a:ext cx="5950447" cy="33241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B1FAC0A-0B38-0EC7-18FA-0365CD1A5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4950" y="2971800"/>
            <a:ext cx="5820146" cy="374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05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223555-63B6-488E-A2B5-40E57DA62903}"/>
              </a:ext>
            </a:extLst>
          </p:cNvPr>
          <p:cNvGrpSpPr/>
          <p:nvPr/>
        </p:nvGrpSpPr>
        <p:grpSpPr>
          <a:xfrm>
            <a:off x="0" y="256098"/>
            <a:ext cx="4290746" cy="445189"/>
            <a:chOff x="0" y="298003"/>
            <a:chExt cx="4290746" cy="445189"/>
          </a:xfrm>
        </p:grpSpPr>
        <p:sp>
          <p:nvSpPr>
            <p:cNvPr id="55" name="文本框 25">
              <a:extLst>
                <a:ext uri="{FF2B5EF4-FFF2-40B4-BE49-F238E27FC236}">
                  <a16:creationId xmlns:a16="http://schemas.microsoft.com/office/drawing/2014/main" id="{474D23DB-E1B2-49F3-9527-BF2E102DA20D}"/>
                </a:ext>
              </a:extLst>
            </p:cNvPr>
            <p:cNvSpPr txBox="1"/>
            <p:nvPr/>
          </p:nvSpPr>
          <p:spPr>
            <a:xfrm>
              <a:off x="771834" y="320542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0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视频照片成果展示与设计提升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C66D6B-4086-49CF-8C40-BBB8B3BE66F3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E23F41-72E2-F5B2-D874-3BC9415A33EE}"/>
              </a:ext>
            </a:extLst>
          </p:cNvPr>
          <p:cNvSpPr txBox="1"/>
          <p:nvPr/>
        </p:nvSpPr>
        <p:spPr>
          <a:xfrm>
            <a:off x="350364" y="819391"/>
            <a:ext cx="56902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创新型成果展示：寻找最佳路径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busy_situation.java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实现路况模拟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配合上主文件中的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busy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isBusy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函数进行调用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Dijkstra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算法共同实现最佳路径的寻找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F0B2C4-9894-A5B4-DFA8-ADFBEB548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37" y="2479964"/>
            <a:ext cx="4770847" cy="42464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9E55C8-D61D-B39C-4991-8547CA5B38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381" y="3992208"/>
            <a:ext cx="4617485" cy="27341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B233311-D791-9DC9-ABF2-3C2045D67E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4197" y="0"/>
            <a:ext cx="6187803" cy="33794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0C9838-3983-BAA3-6F08-3301D622B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0301" y="3508347"/>
            <a:ext cx="4907626" cy="319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62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223555-63B6-488E-A2B5-40E57DA62903}"/>
              </a:ext>
            </a:extLst>
          </p:cNvPr>
          <p:cNvGrpSpPr/>
          <p:nvPr/>
        </p:nvGrpSpPr>
        <p:grpSpPr>
          <a:xfrm>
            <a:off x="0" y="256098"/>
            <a:ext cx="4290746" cy="445189"/>
            <a:chOff x="0" y="298003"/>
            <a:chExt cx="4290746" cy="445189"/>
          </a:xfrm>
        </p:grpSpPr>
        <p:sp>
          <p:nvSpPr>
            <p:cNvPr id="55" name="文本框 25">
              <a:extLst>
                <a:ext uri="{FF2B5EF4-FFF2-40B4-BE49-F238E27FC236}">
                  <a16:creationId xmlns:a16="http://schemas.microsoft.com/office/drawing/2014/main" id="{474D23DB-E1B2-49F3-9527-BF2E102DA20D}"/>
                </a:ext>
              </a:extLst>
            </p:cNvPr>
            <p:cNvSpPr txBox="1"/>
            <p:nvPr/>
          </p:nvSpPr>
          <p:spPr>
            <a:xfrm>
              <a:off x="771834" y="320542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0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视频照片成果展示与设计提升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C66D6B-4086-49CF-8C40-BBB8B3BE66F3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E23F41-72E2-F5B2-D874-3BC9415A33EE}"/>
              </a:ext>
            </a:extLst>
          </p:cNvPr>
          <p:cNvSpPr txBox="1"/>
          <p:nvPr/>
        </p:nvSpPr>
        <p:spPr>
          <a:xfrm>
            <a:off x="350364" y="819391"/>
            <a:ext cx="46926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创新型成果展示：群组共生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——5.0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冲击数据互联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G8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组强强联合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充分调研了解车联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与车联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的异同之处，努力寻找两个项目之间的共生之处，同时车联助教吴老师进行了指导与修正群组目标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在中途与李老师交流了一次，通过李老师的耐心指点，我们了解了项目背后深层的需求，通过升维课设目标，明确了项目精进的方向，在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W15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实验周，初步完成了对项目精进的设计，最终在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W16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实验周完成了对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精进的初步实现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F4E905-9274-DA0A-295A-505891B99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4929" y="1080557"/>
            <a:ext cx="6948055" cy="469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67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FDFD681-2CF7-7712-A165-D18F8FCC8A03}"/>
              </a:ext>
            </a:extLst>
          </p:cNvPr>
          <p:cNvSpPr/>
          <p:nvPr/>
        </p:nvSpPr>
        <p:spPr>
          <a:xfrm>
            <a:off x="166255" y="1586345"/>
            <a:ext cx="11582400" cy="1539905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DE1E74-99CD-3D6E-2C11-1BA8401B49DA}"/>
              </a:ext>
            </a:extLst>
          </p:cNvPr>
          <p:cNvSpPr/>
          <p:nvPr/>
        </p:nvSpPr>
        <p:spPr>
          <a:xfrm>
            <a:off x="8482002" y="1711036"/>
            <a:ext cx="2926657" cy="4890865"/>
          </a:xfrm>
          <a:prstGeom prst="rect">
            <a:avLst/>
          </a:prstGeom>
          <a:solidFill>
            <a:srgbClr val="48BB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31FDD1-994B-46C2-C2B7-09E26FD0CA42}"/>
              </a:ext>
            </a:extLst>
          </p:cNvPr>
          <p:cNvSpPr/>
          <p:nvPr/>
        </p:nvSpPr>
        <p:spPr>
          <a:xfrm>
            <a:off x="4353773" y="1704108"/>
            <a:ext cx="2926657" cy="489779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26CC6C-7C0F-7D7A-4496-1EDE8180B10D}"/>
              </a:ext>
            </a:extLst>
          </p:cNvPr>
          <p:cNvSpPr/>
          <p:nvPr/>
        </p:nvSpPr>
        <p:spPr>
          <a:xfrm>
            <a:off x="429491" y="1704109"/>
            <a:ext cx="2926657" cy="48977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223555-63B6-488E-A2B5-40E57DA62903}"/>
              </a:ext>
            </a:extLst>
          </p:cNvPr>
          <p:cNvGrpSpPr/>
          <p:nvPr/>
        </p:nvGrpSpPr>
        <p:grpSpPr>
          <a:xfrm>
            <a:off x="0" y="256098"/>
            <a:ext cx="4290746" cy="445189"/>
            <a:chOff x="0" y="298003"/>
            <a:chExt cx="4290746" cy="445189"/>
          </a:xfrm>
        </p:grpSpPr>
        <p:sp>
          <p:nvSpPr>
            <p:cNvPr id="55" name="文本框 25">
              <a:extLst>
                <a:ext uri="{FF2B5EF4-FFF2-40B4-BE49-F238E27FC236}">
                  <a16:creationId xmlns:a16="http://schemas.microsoft.com/office/drawing/2014/main" id="{474D23DB-E1B2-49F3-9527-BF2E102DA20D}"/>
                </a:ext>
              </a:extLst>
            </p:cNvPr>
            <p:cNvSpPr txBox="1"/>
            <p:nvPr/>
          </p:nvSpPr>
          <p:spPr>
            <a:xfrm>
              <a:off x="771834" y="320542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0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视频照片成果展示与设计提升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C66D6B-4086-49CF-8C40-BBB8B3BE66F3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E23F41-72E2-F5B2-D874-3BC9415A33EE}"/>
              </a:ext>
            </a:extLst>
          </p:cNvPr>
          <p:cNvSpPr txBox="1"/>
          <p:nvPr/>
        </p:nvSpPr>
        <p:spPr>
          <a:xfrm>
            <a:off x="350364" y="819391"/>
            <a:ext cx="10823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创新型成果展示：群组共生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——5.0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冲击数据互联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@稿定PPT实验室 出品-13-1">
            <a:extLst>
              <a:ext uri="{FF2B5EF4-FFF2-40B4-BE49-F238E27FC236}">
                <a16:creationId xmlns:a16="http://schemas.microsoft.com/office/drawing/2014/main" id="{1EB8BA15-E087-E64D-5632-744D75891266}"/>
              </a:ext>
            </a:extLst>
          </p:cNvPr>
          <p:cNvSpPr txBox="1"/>
          <p:nvPr/>
        </p:nvSpPr>
        <p:spPr>
          <a:xfrm>
            <a:off x="1209312" y="3366918"/>
            <a:ext cx="2069557" cy="3320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项目设想</a:t>
            </a:r>
          </a:p>
        </p:txBody>
      </p:sp>
      <p:sp>
        <p:nvSpPr>
          <p:cNvPr id="4" name="@稿定PPT实验室 出品-13-1">
            <a:extLst>
              <a:ext uri="{FF2B5EF4-FFF2-40B4-BE49-F238E27FC236}">
                <a16:creationId xmlns:a16="http://schemas.microsoft.com/office/drawing/2014/main" id="{7A2576EE-92D3-4FA5-74B4-FA67E287254B}"/>
              </a:ext>
            </a:extLst>
          </p:cNvPr>
          <p:cNvSpPr txBox="1"/>
          <p:nvPr/>
        </p:nvSpPr>
        <p:spPr>
          <a:xfrm>
            <a:off x="1209312" y="1987025"/>
            <a:ext cx="1543777" cy="11021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01.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" name="@稿定PPT实验室 出品-13-2">
            <a:extLst>
              <a:ext uri="{FF2B5EF4-FFF2-40B4-BE49-F238E27FC236}">
                <a16:creationId xmlns:a16="http://schemas.microsoft.com/office/drawing/2014/main" id="{6EFA283D-06F9-27FD-D653-2CAB02192D95}"/>
              </a:ext>
            </a:extLst>
          </p:cNvPr>
          <p:cNvSpPr txBox="1"/>
          <p:nvPr/>
        </p:nvSpPr>
        <p:spPr>
          <a:xfrm>
            <a:off x="460512" y="3837594"/>
            <a:ext cx="2895636" cy="259784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indent="0" algn="ctr" fontAlgn="auto">
              <a:lnSpc>
                <a:spcPct val="150000"/>
              </a:lnSpc>
              <a:buSzPct val="25000"/>
            </a:pP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将车联</a:t>
            </a:r>
            <a:r>
              <a:rPr lang="en-US" altLang="zh-CN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I</a:t>
            </a: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与车联</a:t>
            </a:r>
            <a:r>
              <a:rPr lang="en-US" altLang="zh-CN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II</a:t>
            </a: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相嵌入结合，优化组织架构，对齐精进目标，组间融洽合作，定时交流沟通，优化最短路径算法，优化红包车奖励机制，将两者有机融合，设计入队奖励机制，重构路径算法，设想将</a:t>
            </a:r>
            <a:r>
              <a:rPr lang="en-US" altLang="zh-CN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8</a:t>
            </a: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组的算法思想嵌入到本组项目中</a:t>
            </a:r>
          </a:p>
        </p:txBody>
      </p:sp>
      <p:sp>
        <p:nvSpPr>
          <p:cNvPr id="6" name="@稿定PPT实验室 出品-13-1">
            <a:extLst>
              <a:ext uri="{FF2B5EF4-FFF2-40B4-BE49-F238E27FC236}">
                <a16:creationId xmlns:a16="http://schemas.microsoft.com/office/drawing/2014/main" id="{058D7E9A-0071-506A-2BE9-16938C3E54EF}"/>
              </a:ext>
            </a:extLst>
          </p:cNvPr>
          <p:cNvSpPr txBox="1"/>
          <p:nvPr/>
        </p:nvSpPr>
        <p:spPr>
          <a:xfrm>
            <a:off x="5138692" y="3358925"/>
            <a:ext cx="2069557" cy="3320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项目</a:t>
            </a:r>
            <a:r>
              <a:rPr lang="zh-CN" altLang="en-US" sz="2400" dirty="0"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意义</a:t>
            </a:r>
            <a:endParaRPr kumimoji="0" lang="zh-CN" altLang="en-US" sz="2400" i="0" u="none" strike="noStrike" kern="1200" cap="none" spc="0" normalizeH="0" baseline="0" noProof="0" dirty="0">
              <a:ln>
                <a:noFill/>
              </a:ln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@稿定PPT实验室 出品-13-1">
            <a:extLst>
              <a:ext uri="{FF2B5EF4-FFF2-40B4-BE49-F238E27FC236}">
                <a16:creationId xmlns:a16="http://schemas.microsoft.com/office/drawing/2014/main" id="{14B9CBC4-6BBB-D984-3296-2B74F0605BF6}"/>
              </a:ext>
            </a:extLst>
          </p:cNvPr>
          <p:cNvSpPr txBox="1"/>
          <p:nvPr/>
        </p:nvSpPr>
        <p:spPr>
          <a:xfrm>
            <a:off x="5138692" y="1987025"/>
            <a:ext cx="1543777" cy="11021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02.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@稿定PPT实验室 出品-13-2">
            <a:extLst>
              <a:ext uri="{FF2B5EF4-FFF2-40B4-BE49-F238E27FC236}">
                <a16:creationId xmlns:a16="http://schemas.microsoft.com/office/drawing/2014/main" id="{EBB583BD-C70F-E953-80AC-D5291037B9E5}"/>
              </a:ext>
            </a:extLst>
          </p:cNvPr>
          <p:cNvSpPr txBox="1"/>
          <p:nvPr/>
        </p:nvSpPr>
        <p:spPr>
          <a:xfrm>
            <a:off x="4479769" y="3935362"/>
            <a:ext cx="2830563" cy="14230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/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将两个项目联系起来，发现车联</a:t>
            </a:r>
            <a:r>
              <a:rPr lang="en-US" altLang="zh-CN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实际上解决了我们在车联</a:t>
            </a:r>
            <a:r>
              <a:rPr lang="en-US" altLang="zh-CN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中，老年人由于电量不足而寻找完充电桩，剩下的“最后一公里</a:t>
            </a:r>
            <a:r>
              <a:rPr lang="en-US" altLang="zh-CN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  <a:endParaRPr lang="en-US" altLang="zh-CN" sz="1400" b="1" dirty="0">
              <a:solidFill>
                <a:srgbClr val="7F17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b="1" dirty="0">
              <a:solidFill>
                <a:srgbClr val="7F17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通过两个项目的数据互联，我们可以通过云端服务器进行组间互联，定时传输各自项目上的信息，并且按照一定时间周期进行组间汇报</a:t>
            </a:r>
            <a:endParaRPr lang="en-US" altLang="zh-CN" sz="1400" b="1" dirty="0">
              <a:solidFill>
                <a:srgbClr val="7F17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buSzPct val="25000"/>
            </a:pPr>
            <a:endParaRPr lang="zh-CN" altLang="en-US" sz="1600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" name="@稿定PPT实验室 出品-13-1">
            <a:extLst>
              <a:ext uri="{FF2B5EF4-FFF2-40B4-BE49-F238E27FC236}">
                <a16:creationId xmlns:a16="http://schemas.microsoft.com/office/drawing/2014/main" id="{FE38D4EB-DA9D-9CC8-A861-504B02189B8B}"/>
              </a:ext>
            </a:extLst>
          </p:cNvPr>
          <p:cNvSpPr txBox="1"/>
          <p:nvPr/>
        </p:nvSpPr>
        <p:spPr>
          <a:xfrm>
            <a:off x="8903566" y="3358884"/>
            <a:ext cx="2270125" cy="332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目前完成部分</a:t>
            </a:r>
          </a:p>
        </p:txBody>
      </p:sp>
      <p:sp>
        <p:nvSpPr>
          <p:cNvPr id="10" name="@稿定PPT实验室 出品-13-1">
            <a:extLst>
              <a:ext uri="{FF2B5EF4-FFF2-40B4-BE49-F238E27FC236}">
                <a16:creationId xmlns:a16="http://schemas.microsoft.com/office/drawing/2014/main" id="{F981901F-F2C1-2285-B42C-D93B3849AA0C}"/>
              </a:ext>
            </a:extLst>
          </p:cNvPr>
          <p:cNvSpPr txBox="1"/>
          <p:nvPr/>
        </p:nvSpPr>
        <p:spPr>
          <a:xfrm>
            <a:off x="9067437" y="1987025"/>
            <a:ext cx="1543777" cy="11021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03.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@稿定PPT实验室 出品-13-2">
            <a:extLst>
              <a:ext uri="{FF2B5EF4-FFF2-40B4-BE49-F238E27FC236}">
                <a16:creationId xmlns:a16="http://schemas.microsoft.com/office/drawing/2014/main" id="{40E17CE9-AF72-DD56-C453-05AD6CF1158C}"/>
              </a:ext>
            </a:extLst>
          </p:cNvPr>
          <p:cNvSpPr txBox="1"/>
          <p:nvPr/>
        </p:nvSpPr>
        <p:spPr>
          <a:xfrm>
            <a:off x="8511904" y="3856218"/>
            <a:ext cx="2926657" cy="14230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buSzPct val="25000"/>
            </a:pP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G8</a:t>
            </a: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的红包车和共享单车桩引入本组项目中，在地图上增加新的共享单车桩，在用户物联车电量耗尽的时候，在帮助其寻找最近的充电桩的同时，进一步帮助其寻找最近的共享单车桩，方便老人在完成对物联车的充电后，可以很方便的使用共享单车代步；</a:t>
            </a:r>
            <a:endParaRPr lang="en-US" altLang="zh-CN" sz="1400" b="1" dirty="0">
              <a:solidFill>
                <a:srgbClr val="7F17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SzPct val="25000"/>
            </a:pPr>
            <a:endParaRPr lang="en-US" altLang="zh-CN" sz="1400" b="1" dirty="0">
              <a:solidFill>
                <a:srgbClr val="7F176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buSzPct val="25000"/>
            </a:pP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还引入了</a:t>
            </a:r>
            <a:r>
              <a:rPr lang="en-US" altLang="zh-CN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G8</a:t>
            </a:r>
            <a:r>
              <a:rPr lang="zh-CN" altLang="en-US" sz="1400" b="1" dirty="0">
                <a:solidFill>
                  <a:srgbClr val="7F176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组的红包车奖励机制，对于将共享单车骑行到红包车规定位置的用户实行奖励机制</a:t>
            </a:r>
            <a:endParaRPr lang="zh-CN" altLang="en-US" sz="1400" dirty="0">
              <a:solidFill>
                <a:srgbClr val="7F1769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63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223555-63B6-488E-A2B5-40E57DA62903}"/>
              </a:ext>
            </a:extLst>
          </p:cNvPr>
          <p:cNvGrpSpPr/>
          <p:nvPr/>
        </p:nvGrpSpPr>
        <p:grpSpPr>
          <a:xfrm>
            <a:off x="0" y="256098"/>
            <a:ext cx="4290746" cy="445189"/>
            <a:chOff x="0" y="298003"/>
            <a:chExt cx="4290746" cy="445189"/>
          </a:xfrm>
        </p:grpSpPr>
        <p:sp>
          <p:nvSpPr>
            <p:cNvPr id="55" name="文本框 25">
              <a:extLst>
                <a:ext uri="{FF2B5EF4-FFF2-40B4-BE49-F238E27FC236}">
                  <a16:creationId xmlns:a16="http://schemas.microsoft.com/office/drawing/2014/main" id="{474D23DB-E1B2-49F3-9527-BF2E102DA20D}"/>
                </a:ext>
              </a:extLst>
            </p:cNvPr>
            <p:cNvSpPr txBox="1"/>
            <p:nvPr/>
          </p:nvSpPr>
          <p:spPr>
            <a:xfrm>
              <a:off x="771834" y="320542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0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视频照片成果展示与设计提升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C66D6B-4086-49CF-8C40-BBB8B3BE66F3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E23F41-72E2-F5B2-D874-3BC9415A33EE}"/>
              </a:ext>
            </a:extLst>
          </p:cNvPr>
          <p:cNvSpPr txBox="1"/>
          <p:nvPr/>
        </p:nvSpPr>
        <p:spPr>
          <a:xfrm>
            <a:off x="350364" y="819391"/>
            <a:ext cx="10823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目前主页面设计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5FFE1E-B103-C057-20B2-699EFD426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007" y="1616947"/>
            <a:ext cx="6921793" cy="4872361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91C320C8-3EE7-48EC-4881-B10F752BA0AA}"/>
              </a:ext>
            </a:extLst>
          </p:cNvPr>
          <p:cNvCxnSpPr/>
          <p:nvPr/>
        </p:nvCxnSpPr>
        <p:spPr>
          <a:xfrm flipV="1">
            <a:off x="5493327" y="1019446"/>
            <a:ext cx="2590800" cy="1058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669AA48-2C07-0004-A360-AC07A161E27C}"/>
              </a:ext>
            </a:extLst>
          </p:cNvPr>
          <p:cNvSpPr/>
          <p:nvPr/>
        </p:nvSpPr>
        <p:spPr>
          <a:xfrm>
            <a:off x="8215745" y="602673"/>
            <a:ext cx="2479964" cy="6168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引入共享单车点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1C5EB64E-C28F-5822-800E-A48C31C98840}"/>
              </a:ext>
            </a:extLst>
          </p:cNvPr>
          <p:cNvCxnSpPr>
            <a:cxnSpLocks/>
          </p:cNvCxnSpPr>
          <p:nvPr/>
        </p:nvCxnSpPr>
        <p:spPr>
          <a:xfrm>
            <a:off x="7238999" y="3686764"/>
            <a:ext cx="1669474" cy="366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E2D7DE7-513D-99D6-846D-7CDC0E8C0E29}"/>
              </a:ext>
            </a:extLst>
          </p:cNvPr>
          <p:cNvSpPr/>
          <p:nvPr/>
        </p:nvSpPr>
        <p:spPr>
          <a:xfrm>
            <a:off x="8929255" y="3744713"/>
            <a:ext cx="2479964" cy="61682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引入红包车地点</a:t>
            </a:r>
          </a:p>
        </p:txBody>
      </p:sp>
    </p:spTree>
    <p:extLst>
      <p:ext uri="{BB962C8B-B14F-4D97-AF65-F5344CB8AC3E}">
        <p14:creationId xmlns:p14="http://schemas.microsoft.com/office/powerpoint/2010/main" val="158508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FDFD681-2CF7-7712-A165-D18F8FCC8A03}"/>
              </a:ext>
            </a:extLst>
          </p:cNvPr>
          <p:cNvSpPr/>
          <p:nvPr/>
        </p:nvSpPr>
        <p:spPr>
          <a:xfrm>
            <a:off x="166255" y="1586345"/>
            <a:ext cx="11582400" cy="1539905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DE1E74-99CD-3D6E-2C11-1BA8401B49DA}"/>
              </a:ext>
            </a:extLst>
          </p:cNvPr>
          <p:cNvSpPr/>
          <p:nvPr/>
        </p:nvSpPr>
        <p:spPr>
          <a:xfrm>
            <a:off x="8482002" y="1711036"/>
            <a:ext cx="2926657" cy="34359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31FDD1-994B-46C2-C2B7-09E26FD0CA42}"/>
              </a:ext>
            </a:extLst>
          </p:cNvPr>
          <p:cNvSpPr/>
          <p:nvPr/>
        </p:nvSpPr>
        <p:spPr>
          <a:xfrm>
            <a:off x="4353773" y="1704108"/>
            <a:ext cx="2926657" cy="34359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26CC6C-7C0F-7D7A-4496-1EDE8180B10D}"/>
              </a:ext>
            </a:extLst>
          </p:cNvPr>
          <p:cNvSpPr/>
          <p:nvPr/>
        </p:nvSpPr>
        <p:spPr>
          <a:xfrm>
            <a:off x="429491" y="1704109"/>
            <a:ext cx="2926657" cy="34359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223555-63B6-488E-A2B5-40E57DA62903}"/>
              </a:ext>
            </a:extLst>
          </p:cNvPr>
          <p:cNvGrpSpPr/>
          <p:nvPr/>
        </p:nvGrpSpPr>
        <p:grpSpPr>
          <a:xfrm>
            <a:off x="0" y="256098"/>
            <a:ext cx="4290746" cy="445189"/>
            <a:chOff x="0" y="298003"/>
            <a:chExt cx="4290746" cy="445189"/>
          </a:xfrm>
        </p:grpSpPr>
        <p:sp>
          <p:nvSpPr>
            <p:cNvPr id="55" name="文本框 25">
              <a:extLst>
                <a:ext uri="{FF2B5EF4-FFF2-40B4-BE49-F238E27FC236}">
                  <a16:creationId xmlns:a16="http://schemas.microsoft.com/office/drawing/2014/main" id="{474D23DB-E1B2-49F3-9527-BF2E102DA20D}"/>
                </a:ext>
              </a:extLst>
            </p:cNvPr>
            <p:cNvSpPr txBox="1"/>
            <p:nvPr/>
          </p:nvSpPr>
          <p:spPr>
            <a:xfrm>
              <a:off x="771834" y="320542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0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视频照片成果展示与设计提升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C66D6B-4086-49CF-8C40-BBB8B3BE66F3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2E23F41-72E2-F5B2-D874-3BC9415A33EE}"/>
              </a:ext>
            </a:extLst>
          </p:cNvPr>
          <p:cNvSpPr txBox="1"/>
          <p:nvPr/>
        </p:nvSpPr>
        <p:spPr>
          <a:xfrm>
            <a:off x="350364" y="819391"/>
            <a:ext cx="10823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未来可以去解决的问题：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@稿定PPT实验室 出品-13-1">
            <a:extLst>
              <a:ext uri="{FF2B5EF4-FFF2-40B4-BE49-F238E27FC236}">
                <a16:creationId xmlns:a16="http://schemas.microsoft.com/office/drawing/2014/main" id="{1EB8BA15-E087-E64D-5632-744D75891266}"/>
              </a:ext>
            </a:extLst>
          </p:cNvPr>
          <p:cNvSpPr txBox="1"/>
          <p:nvPr/>
        </p:nvSpPr>
        <p:spPr>
          <a:xfrm>
            <a:off x="1063839" y="3380740"/>
            <a:ext cx="2069557" cy="3320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共享数据库</a:t>
            </a:r>
          </a:p>
        </p:txBody>
      </p:sp>
      <p:sp>
        <p:nvSpPr>
          <p:cNvPr id="4" name="@稿定PPT实验室 出品-13-1">
            <a:extLst>
              <a:ext uri="{FF2B5EF4-FFF2-40B4-BE49-F238E27FC236}">
                <a16:creationId xmlns:a16="http://schemas.microsoft.com/office/drawing/2014/main" id="{7A2576EE-92D3-4FA5-74B4-FA67E287254B}"/>
              </a:ext>
            </a:extLst>
          </p:cNvPr>
          <p:cNvSpPr txBox="1"/>
          <p:nvPr/>
        </p:nvSpPr>
        <p:spPr>
          <a:xfrm>
            <a:off x="1209312" y="1987025"/>
            <a:ext cx="1543777" cy="11021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01.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" name="@稿定PPT实验室 出品-13-2">
            <a:extLst>
              <a:ext uri="{FF2B5EF4-FFF2-40B4-BE49-F238E27FC236}">
                <a16:creationId xmlns:a16="http://schemas.microsoft.com/office/drawing/2014/main" id="{6EFA283D-06F9-27FD-D653-2CAB02192D95}"/>
              </a:ext>
            </a:extLst>
          </p:cNvPr>
          <p:cNvSpPr txBox="1"/>
          <p:nvPr/>
        </p:nvSpPr>
        <p:spPr>
          <a:xfrm>
            <a:off x="771834" y="3923665"/>
            <a:ext cx="2265680" cy="14230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通过设计组间共用数据库，实现真正意义上的数据互联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buSzPct val="25000"/>
            </a:pPr>
            <a:endParaRPr lang="zh-CN" altLang="en-US" sz="1400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6" name="@稿定PPT实验室 出品-13-1">
            <a:extLst>
              <a:ext uri="{FF2B5EF4-FFF2-40B4-BE49-F238E27FC236}">
                <a16:creationId xmlns:a16="http://schemas.microsoft.com/office/drawing/2014/main" id="{058D7E9A-0071-506A-2BE9-16938C3E54EF}"/>
              </a:ext>
            </a:extLst>
          </p:cNvPr>
          <p:cNvSpPr txBox="1"/>
          <p:nvPr/>
        </p:nvSpPr>
        <p:spPr>
          <a:xfrm>
            <a:off x="4906917" y="3380926"/>
            <a:ext cx="2069557" cy="3320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重构路径算法</a:t>
            </a:r>
          </a:p>
        </p:txBody>
      </p:sp>
      <p:sp>
        <p:nvSpPr>
          <p:cNvPr id="7" name="@稿定PPT实验室 出品-13-1">
            <a:extLst>
              <a:ext uri="{FF2B5EF4-FFF2-40B4-BE49-F238E27FC236}">
                <a16:creationId xmlns:a16="http://schemas.microsoft.com/office/drawing/2014/main" id="{14B9CBC4-6BBB-D984-3296-2B74F0605BF6}"/>
              </a:ext>
            </a:extLst>
          </p:cNvPr>
          <p:cNvSpPr txBox="1"/>
          <p:nvPr/>
        </p:nvSpPr>
        <p:spPr>
          <a:xfrm>
            <a:off x="5138692" y="1987025"/>
            <a:ext cx="1543777" cy="11021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02.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@稿定PPT实验室 出品-13-2">
            <a:extLst>
              <a:ext uri="{FF2B5EF4-FFF2-40B4-BE49-F238E27FC236}">
                <a16:creationId xmlns:a16="http://schemas.microsoft.com/office/drawing/2014/main" id="{EBB583BD-C70F-E953-80AC-D5291037B9E5}"/>
              </a:ext>
            </a:extLst>
          </p:cNvPr>
          <p:cNvSpPr txBox="1"/>
          <p:nvPr/>
        </p:nvSpPr>
        <p:spPr>
          <a:xfrm>
            <a:off x="4401820" y="3967480"/>
            <a:ext cx="2956560" cy="14230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设计更好的路径算法，比如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A*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算法等来优化我们的路径规划</a:t>
            </a:r>
            <a:endParaRPr lang="zh-CN" altLang="en-US" sz="1600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9" name="@稿定PPT实验室 出品-13-1">
            <a:extLst>
              <a:ext uri="{FF2B5EF4-FFF2-40B4-BE49-F238E27FC236}">
                <a16:creationId xmlns:a16="http://schemas.microsoft.com/office/drawing/2014/main" id="{FE38D4EB-DA9D-9CC8-A861-504B02189B8B}"/>
              </a:ext>
            </a:extLst>
          </p:cNvPr>
          <p:cNvSpPr txBox="1"/>
          <p:nvPr/>
        </p:nvSpPr>
        <p:spPr>
          <a:xfrm>
            <a:off x="8704262" y="3380740"/>
            <a:ext cx="2270125" cy="33210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边界性问题处理</a:t>
            </a:r>
          </a:p>
        </p:txBody>
      </p:sp>
      <p:sp>
        <p:nvSpPr>
          <p:cNvPr id="10" name="@稿定PPT实验室 出品-13-1">
            <a:extLst>
              <a:ext uri="{FF2B5EF4-FFF2-40B4-BE49-F238E27FC236}">
                <a16:creationId xmlns:a16="http://schemas.microsoft.com/office/drawing/2014/main" id="{F981901F-F2C1-2285-B42C-D93B3849AA0C}"/>
              </a:ext>
            </a:extLst>
          </p:cNvPr>
          <p:cNvSpPr txBox="1"/>
          <p:nvPr/>
        </p:nvSpPr>
        <p:spPr>
          <a:xfrm>
            <a:off x="9067437" y="1987025"/>
            <a:ext cx="1543777" cy="11021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en-US" altLang="zh-CN" sz="800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03.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@稿定PPT实验室 出品-13-2">
            <a:extLst>
              <a:ext uri="{FF2B5EF4-FFF2-40B4-BE49-F238E27FC236}">
                <a16:creationId xmlns:a16="http://schemas.microsoft.com/office/drawing/2014/main" id="{40E17CE9-AF72-DD56-C453-05AD6CF1158C}"/>
              </a:ext>
            </a:extLst>
          </p:cNvPr>
          <p:cNvSpPr txBox="1"/>
          <p:nvPr/>
        </p:nvSpPr>
        <p:spPr>
          <a:xfrm>
            <a:off x="8404052" y="3923665"/>
            <a:ext cx="3164205" cy="14230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进一步处理由于组间数据共享而出现的一些边界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性问题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SzPct val="25000"/>
            </a:pPr>
            <a:endParaRPr lang="zh-CN" altLang="en-US" sz="1400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8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椭圆 148">
            <a:extLst>
              <a:ext uri="{FF2B5EF4-FFF2-40B4-BE49-F238E27FC236}">
                <a16:creationId xmlns:a16="http://schemas.microsoft.com/office/drawing/2014/main" id="{7B563DB4-33AE-43C7-BB1E-0A044A852A25}"/>
              </a:ext>
            </a:extLst>
          </p:cNvPr>
          <p:cNvSpPr/>
          <p:nvPr/>
        </p:nvSpPr>
        <p:spPr>
          <a:xfrm>
            <a:off x="1141917" y="3820682"/>
            <a:ext cx="787791" cy="808797"/>
          </a:xfrm>
          <a:prstGeom prst="ellipse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1366C948-DF01-4172-ACA9-2CA9D9EF59C3}"/>
              </a:ext>
            </a:extLst>
          </p:cNvPr>
          <p:cNvSpPr txBox="1"/>
          <p:nvPr/>
        </p:nvSpPr>
        <p:spPr>
          <a:xfrm>
            <a:off x="930518" y="493331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kumimoji="0" lang="zh-CN" altLang="en-US" sz="20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组员介绍</a:t>
            </a:r>
          </a:p>
        </p:txBody>
      </p:sp>
      <p:sp>
        <p:nvSpPr>
          <p:cNvPr id="165" name="椭圆 164">
            <a:extLst>
              <a:ext uri="{FF2B5EF4-FFF2-40B4-BE49-F238E27FC236}">
                <a16:creationId xmlns:a16="http://schemas.microsoft.com/office/drawing/2014/main" id="{FD03D9AA-A449-4A13-874D-93D015D68E16}"/>
              </a:ext>
            </a:extLst>
          </p:cNvPr>
          <p:cNvSpPr/>
          <p:nvPr/>
        </p:nvSpPr>
        <p:spPr>
          <a:xfrm>
            <a:off x="3290103" y="3818225"/>
            <a:ext cx="787790" cy="808797"/>
          </a:xfrm>
          <a:prstGeom prst="ellipse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0DC8CF94-9D53-4CDE-BEED-3D7D1E1E82CF}"/>
              </a:ext>
            </a:extLst>
          </p:cNvPr>
          <p:cNvSpPr txBox="1"/>
          <p:nvPr/>
        </p:nvSpPr>
        <p:spPr>
          <a:xfrm>
            <a:off x="2693983" y="4933310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主题课设规划表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摘要介绍</a:t>
            </a:r>
            <a:endParaRPr kumimoji="0" lang="zh-CN" altLang="en-US" sz="20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77" name="椭圆 176">
            <a:extLst>
              <a:ext uri="{FF2B5EF4-FFF2-40B4-BE49-F238E27FC236}">
                <a16:creationId xmlns:a16="http://schemas.microsoft.com/office/drawing/2014/main" id="{8F634588-F75E-4C94-862D-C881DCA09B0C}"/>
              </a:ext>
            </a:extLst>
          </p:cNvPr>
          <p:cNvSpPr/>
          <p:nvPr/>
        </p:nvSpPr>
        <p:spPr>
          <a:xfrm>
            <a:off x="5409704" y="3818225"/>
            <a:ext cx="787789" cy="808797"/>
          </a:xfrm>
          <a:prstGeom prst="ellipse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01BA7EC5-FAE0-4C16-8906-6CF4412BEFFC}"/>
              </a:ext>
            </a:extLst>
          </p:cNvPr>
          <p:cNvSpPr txBox="1"/>
          <p:nvPr/>
        </p:nvSpPr>
        <p:spPr>
          <a:xfrm>
            <a:off x="4685344" y="4933310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视频照片成果展示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与设计提升</a:t>
            </a:r>
            <a:endParaRPr kumimoji="0" lang="zh-CN" altLang="en-US" sz="20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85" name="椭圆 184">
            <a:extLst>
              <a:ext uri="{FF2B5EF4-FFF2-40B4-BE49-F238E27FC236}">
                <a16:creationId xmlns:a16="http://schemas.microsoft.com/office/drawing/2014/main" id="{4735D7C3-AD81-48BD-A431-7F66D8CCE02D}"/>
              </a:ext>
            </a:extLst>
          </p:cNvPr>
          <p:cNvSpPr/>
          <p:nvPr/>
        </p:nvSpPr>
        <p:spPr>
          <a:xfrm>
            <a:off x="7465594" y="3818225"/>
            <a:ext cx="787789" cy="808797"/>
          </a:xfrm>
          <a:prstGeom prst="ellipse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C61034D6-5021-4D0B-A79C-1F61862324E0}"/>
              </a:ext>
            </a:extLst>
          </p:cNvPr>
          <p:cNvSpPr txBox="1"/>
          <p:nvPr/>
        </p:nvSpPr>
        <p:spPr>
          <a:xfrm>
            <a:off x="6859987" y="4934402"/>
            <a:ext cx="214994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   精进牵引：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kumimoji="0" lang="zh-CN" altLang="en-US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三栏</a:t>
            </a:r>
            <a:r>
              <a:rPr kumimoji="0" lang="en-US" altLang="zh-CN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OKR</a:t>
            </a:r>
            <a:r>
              <a:rPr kumimoji="0" lang="zh-CN" altLang="en-US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、</a:t>
            </a:r>
            <a:r>
              <a:rPr kumimoji="0" lang="en-US" altLang="zh-CN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GIT</a:t>
            </a:r>
            <a:r>
              <a:rPr kumimoji="0" lang="zh-CN" altLang="en-US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工具使用</a:t>
            </a:r>
            <a:endParaRPr kumimoji="0" lang="en-US" altLang="zh-CN" sz="14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kumimoji="0" lang="zh-CN" altLang="en-US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举例心得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03F91CD-58DF-4F12-9367-D528B15A275B}"/>
              </a:ext>
            </a:extLst>
          </p:cNvPr>
          <p:cNvSpPr txBox="1"/>
          <p:nvPr/>
        </p:nvSpPr>
        <p:spPr>
          <a:xfrm>
            <a:off x="654259" y="1465541"/>
            <a:ext cx="3668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2C648CD-F0A6-4E88-8D7B-EE932D8BE911}"/>
              </a:ext>
            </a:extLst>
          </p:cNvPr>
          <p:cNvSpPr txBox="1"/>
          <p:nvPr/>
        </p:nvSpPr>
        <p:spPr>
          <a:xfrm>
            <a:off x="4077893" y="1831586"/>
            <a:ext cx="3215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spc="6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spc="6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0269F03-401D-41AB-BFD3-DB962D6343AA}"/>
              </a:ext>
            </a:extLst>
          </p:cNvPr>
          <p:cNvSpPr/>
          <p:nvPr/>
        </p:nvSpPr>
        <p:spPr>
          <a:xfrm>
            <a:off x="7934962" y="1648953"/>
            <a:ext cx="4234084" cy="705853"/>
          </a:xfrm>
          <a:prstGeom prst="rect">
            <a:avLst/>
          </a:prstGeom>
          <a:solidFill>
            <a:srgbClr val="7F1769"/>
          </a:solidFill>
          <a:ln>
            <a:solidFill>
              <a:srgbClr val="7F17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C4140BA7-A65F-FB21-3764-854DB1FF9A6F}"/>
              </a:ext>
            </a:extLst>
          </p:cNvPr>
          <p:cNvSpPr/>
          <p:nvPr/>
        </p:nvSpPr>
        <p:spPr>
          <a:xfrm>
            <a:off x="9658109" y="3861960"/>
            <a:ext cx="787789" cy="808797"/>
          </a:xfrm>
          <a:prstGeom prst="ellipse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D202FC-E13B-1A4B-407F-0FD5338AB327}"/>
              </a:ext>
            </a:extLst>
          </p:cNvPr>
          <p:cNvSpPr txBox="1"/>
          <p:nvPr/>
        </p:nvSpPr>
        <p:spPr>
          <a:xfrm>
            <a:off x="9094467" y="4933310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授课与课设关联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认知心得</a:t>
            </a:r>
            <a:endParaRPr kumimoji="0" lang="zh-CN" altLang="en-US" sz="2000" b="1" i="0" u="none" strike="noStrike" kern="1200" cap="none" spc="0" normalizeH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19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  <p:bldP spid="165" grpId="0" animBg="1"/>
      <p:bldP spid="177" grpId="0" animBg="1"/>
      <p:bldP spid="185" grpId="0" animBg="1"/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A6997414-00E9-4905-B310-70DAD09C2275}"/>
              </a:ext>
            </a:extLst>
          </p:cNvPr>
          <p:cNvSpPr txBox="1"/>
          <p:nvPr/>
        </p:nvSpPr>
        <p:spPr>
          <a:xfrm>
            <a:off x="3213268" y="2238285"/>
            <a:ext cx="635462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60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   精进牵引：</a:t>
            </a:r>
            <a:endParaRPr lang="en-US" altLang="zh-CN" sz="60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lang="zh-CN" altLang="en-US" sz="4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三栏</a:t>
            </a:r>
            <a:r>
              <a:rPr lang="en-US" altLang="zh-CN" sz="4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OKR</a:t>
            </a:r>
            <a:r>
              <a:rPr lang="zh-CN" altLang="en-US" sz="4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、</a:t>
            </a:r>
            <a:r>
              <a:rPr lang="en-US" altLang="zh-CN" sz="4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GIT</a:t>
            </a:r>
            <a:r>
              <a:rPr lang="zh-CN" altLang="en-US" sz="4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工具使用</a:t>
            </a:r>
            <a:endParaRPr lang="en-US" altLang="zh-CN" sz="4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lang="zh-CN" altLang="en-US" sz="4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举例心得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611254-1E28-404C-A290-90D7B94EEBD5}"/>
              </a:ext>
            </a:extLst>
          </p:cNvPr>
          <p:cNvSpPr txBox="1"/>
          <p:nvPr/>
        </p:nvSpPr>
        <p:spPr>
          <a:xfrm>
            <a:off x="427728" y="3228747"/>
            <a:ext cx="19223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5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04</a:t>
            </a:r>
            <a:endParaRPr kumimoji="1" lang="zh-CN" altLang="en-US" sz="96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5209559-48C5-4ADC-8894-4E07FC510E43}"/>
              </a:ext>
            </a:extLst>
          </p:cNvPr>
          <p:cNvSpPr txBox="1"/>
          <p:nvPr/>
        </p:nvSpPr>
        <p:spPr>
          <a:xfrm>
            <a:off x="571998" y="2977218"/>
            <a:ext cx="163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PART</a:t>
            </a:r>
            <a:endParaRPr kumimoji="1"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DEEB4D-231A-457F-8103-100DD6522674}"/>
              </a:ext>
            </a:extLst>
          </p:cNvPr>
          <p:cNvSpPr/>
          <p:nvPr/>
        </p:nvSpPr>
        <p:spPr>
          <a:xfrm>
            <a:off x="0" y="5144012"/>
            <a:ext cx="3304674" cy="705853"/>
          </a:xfrm>
          <a:prstGeom prst="rect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6E7AF38-FDCB-40F1-8BD2-80483D1460DF}"/>
              </a:ext>
            </a:extLst>
          </p:cNvPr>
          <p:cNvCxnSpPr>
            <a:cxnSpLocks/>
          </p:cNvCxnSpPr>
          <p:nvPr/>
        </p:nvCxnSpPr>
        <p:spPr>
          <a:xfrm rot="5400000">
            <a:off x="9371869" y="3690412"/>
            <a:ext cx="2407029" cy="0"/>
          </a:xfrm>
          <a:prstGeom prst="line">
            <a:avLst/>
          </a:prstGeom>
          <a:ln w="63500">
            <a:solidFill>
              <a:srgbClr val="7F17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66" y="615471"/>
            <a:ext cx="1633034" cy="1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0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3" grpId="0"/>
      <p:bldP spid="1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B1A8E1CC-C889-4148-88BA-FD8EB8B5634E}"/>
              </a:ext>
            </a:extLst>
          </p:cNvPr>
          <p:cNvGrpSpPr/>
          <p:nvPr/>
        </p:nvGrpSpPr>
        <p:grpSpPr>
          <a:xfrm>
            <a:off x="0" y="256098"/>
            <a:ext cx="5481206" cy="806375"/>
            <a:chOff x="0" y="298003"/>
            <a:chExt cx="5481206" cy="806375"/>
          </a:xfrm>
        </p:grpSpPr>
        <p:sp>
          <p:nvSpPr>
            <p:cNvPr id="45" name="文本框 25">
              <a:extLst>
                <a:ext uri="{FF2B5EF4-FFF2-40B4-BE49-F238E27FC236}">
                  <a16:creationId xmlns:a16="http://schemas.microsoft.com/office/drawing/2014/main" id="{3CF14E7C-3408-4ADE-9DE0-9401464C7A91}"/>
                </a:ext>
              </a:extLst>
            </p:cNvPr>
            <p:cNvSpPr txBox="1"/>
            <p:nvPr/>
          </p:nvSpPr>
          <p:spPr>
            <a:xfrm>
              <a:off x="700730" y="298003"/>
              <a:ext cx="4780476" cy="806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三栏</a:t>
              </a:r>
              <a:r>
                <a:rPr lang="en-US" altLang="zh-CN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OKR</a:t>
              </a:r>
              <a:r>
                <a:rPr lang="zh-CN" altLang="en-US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、</a:t>
              </a:r>
              <a:r>
                <a:rPr lang="en-US" altLang="zh-CN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GIT</a:t>
              </a:r>
              <a:r>
                <a:rPr lang="zh-CN" altLang="en-US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工具使用举例心得</a:t>
              </a:r>
            </a:p>
            <a:p>
              <a:pPr>
                <a:lnSpc>
                  <a:spcPct val="120000"/>
                </a:lnSpc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</a:pPr>
              <a:endParaRPr lang="zh-CN" altLang="en-US" sz="2000" b="1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C533A65-68F7-471D-8A6E-0D64F9AE4951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椭圆 59">
            <a:extLst>
              <a:ext uri="{FF2B5EF4-FFF2-40B4-BE49-F238E27FC236}">
                <a16:creationId xmlns:a16="http://schemas.microsoft.com/office/drawing/2014/main" id="{60E60F2D-61B9-3EC1-F0BF-8D9352478EDF}"/>
              </a:ext>
            </a:extLst>
          </p:cNvPr>
          <p:cNvSpPr/>
          <p:nvPr/>
        </p:nvSpPr>
        <p:spPr>
          <a:xfrm>
            <a:off x="591127" y="1803082"/>
            <a:ext cx="3251835" cy="3251835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75000"/>
                  <a:alpha val="35000"/>
                </a:schemeClr>
              </a:gs>
              <a:gs pos="81000">
                <a:schemeClr val="accent1">
                  <a:lumMod val="75000"/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9663A197-8BC0-4E2A-1252-735B6CCEAF36}"/>
              </a:ext>
            </a:extLst>
          </p:cNvPr>
          <p:cNvSpPr/>
          <p:nvPr/>
        </p:nvSpPr>
        <p:spPr>
          <a:xfrm>
            <a:off x="1104207" y="2316162"/>
            <a:ext cx="2226945" cy="2226945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alpha val="35000"/>
                </a:schemeClr>
              </a:gs>
              <a:gs pos="0">
                <a:schemeClr val="accent1">
                  <a:lumMod val="75000"/>
                  <a:alpha val="50000"/>
                </a:schemeClr>
              </a:gs>
            </a:gsLst>
            <a:lin ang="5400000" scaled="1"/>
          </a:gra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57CCFC88-F4D4-3818-1550-F58AA85E270B}"/>
              </a:ext>
            </a:extLst>
          </p:cNvPr>
          <p:cNvSpPr/>
          <p:nvPr/>
        </p:nvSpPr>
        <p:spPr>
          <a:xfrm>
            <a:off x="1605857" y="2817812"/>
            <a:ext cx="1223010" cy="1223010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  <a:alpha val="0"/>
                </a:schemeClr>
              </a:gs>
              <a:gs pos="0">
                <a:schemeClr val="accent1">
                  <a:lumMod val="75000"/>
                </a:schemeClr>
              </a:gs>
            </a:gsLst>
            <a:lin ang="5400000" scaled="1"/>
          </a:gradFill>
          <a:ln w="25400">
            <a:noFill/>
          </a:ln>
          <a:effectLst>
            <a:outerShdw blurRad="635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OKR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任意多边形 127">
            <a:extLst>
              <a:ext uri="{FF2B5EF4-FFF2-40B4-BE49-F238E27FC236}">
                <a16:creationId xmlns:a16="http://schemas.microsoft.com/office/drawing/2014/main" id="{3602FE5C-5A9A-F683-5155-53AF6F53F2E4}"/>
              </a:ext>
            </a:extLst>
          </p:cNvPr>
          <p:cNvSpPr>
            <a:spLocks noChangeAspect="1"/>
          </p:cNvSpPr>
          <p:nvPr/>
        </p:nvSpPr>
        <p:spPr>
          <a:xfrm>
            <a:off x="1269942" y="4003992"/>
            <a:ext cx="1107440" cy="664845"/>
          </a:xfrm>
          <a:custGeom>
            <a:avLst/>
            <a:gdLst>
              <a:gd name="connsiteX0" fmla="*/ 174942 w 1988260"/>
              <a:gd name="connsiteY0" fmla="*/ 0 h 1193574"/>
              <a:gd name="connsiteX1" fmla="*/ 1563465 w 1988260"/>
              <a:gd name="connsiteY1" fmla="*/ 819195 h 1193574"/>
              <a:gd name="connsiteX2" fmla="*/ 1609135 w 1988260"/>
              <a:gd name="connsiteY2" fmla="*/ 819931 h 1193574"/>
              <a:gd name="connsiteX3" fmla="*/ 1506695 w 1988260"/>
              <a:gd name="connsiteY3" fmla="*/ 740002 h 1193574"/>
              <a:gd name="connsiteX4" fmla="*/ 1733480 w 1988260"/>
              <a:gd name="connsiteY4" fmla="*/ 712008 h 1193574"/>
              <a:gd name="connsiteX5" fmla="*/ 1988260 w 1988260"/>
              <a:gd name="connsiteY5" fmla="*/ 910800 h 1193574"/>
              <a:gd name="connsiteX6" fmla="*/ 1789468 w 1988260"/>
              <a:gd name="connsiteY6" fmla="*/ 1165580 h 1193574"/>
              <a:gd name="connsiteX7" fmla="*/ 1562682 w 1988260"/>
              <a:gd name="connsiteY7" fmla="*/ 1193574 h 1193574"/>
              <a:gd name="connsiteX8" fmla="*/ 1692752 w 1988260"/>
              <a:gd name="connsiteY8" fmla="*/ 1026872 h 1193574"/>
              <a:gd name="connsiteX9" fmla="*/ 1688707 w 1988260"/>
              <a:gd name="connsiteY9" fmla="*/ 1027090 h 1193574"/>
              <a:gd name="connsiteX10" fmla="*/ 0 w 1988260"/>
              <a:gd name="connsiteY10" fmla="*/ 108719 h 119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8260" h="1193574">
                <a:moveTo>
                  <a:pt x="174942" y="0"/>
                </a:moveTo>
                <a:cubicBezTo>
                  <a:pt x="478304" y="488144"/>
                  <a:pt x="999598" y="790379"/>
                  <a:pt x="1563465" y="819195"/>
                </a:cubicBezTo>
                <a:lnTo>
                  <a:pt x="1609135" y="819931"/>
                </a:lnTo>
                <a:lnTo>
                  <a:pt x="1506695" y="740002"/>
                </a:lnTo>
                <a:lnTo>
                  <a:pt x="1733480" y="712008"/>
                </a:lnTo>
                <a:lnTo>
                  <a:pt x="1988260" y="910800"/>
                </a:lnTo>
                <a:lnTo>
                  <a:pt x="1789468" y="1165580"/>
                </a:lnTo>
                <a:lnTo>
                  <a:pt x="1562682" y="1193574"/>
                </a:lnTo>
                <a:lnTo>
                  <a:pt x="1692752" y="1026872"/>
                </a:lnTo>
                <a:lnTo>
                  <a:pt x="1688707" y="1027090"/>
                </a:lnTo>
                <a:cubicBezTo>
                  <a:pt x="1006820" y="1039900"/>
                  <a:pt x="363513" y="693652"/>
                  <a:pt x="0" y="108719"/>
                </a:cubicBezTo>
                <a:close/>
              </a:path>
            </a:pathLst>
          </a:custGeom>
          <a:gradFill flip="none" rotWithShape="1">
            <a:gsLst>
              <a:gs pos="52000">
                <a:schemeClr val="accent1">
                  <a:lumMod val="75000"/>
                </a:schemeClr>
              </a:gs>
              <a:gs pos="81000">
                <a:schemeClr val="accent1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zh-CN" altLang="en-US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sym typeface="+mn-ea"/>
            </a:endParaRPr>
          </a:p>
        </p:txBody>
      </p:sp>
      <p:sp>
        <p:nvSpPr>
          <p:cNvPr id="67" name="任意多边形 128">
            <a:extLst>
              <a:ext uri="{FF2B5EF4-FFF2-40B4-BE49-F238E27FC236}">
                <a16:creationId xmlns:a16="http://schemas.microsoft.com/office/drawing/2014/main" id="{674088AA-625F-8FE2-EE14-631D37B7B793}"/>
              </a:ext>
            </a:extLst>
          </p:cNvPr>
          <p:cNvSpPr>
            <a:spLocks noChangeAspect="1"/>
          </p:cNvSpPr>
          <p:nvPr/>
        </p:nvSpPr>
        <p:spPr>
          <a:xfrm rot="14899989">
            <a:off x="2670752" y="3121977"/>
            <a:ext cx="1107440" cy="664845"/>
          </a:xfrm>
          <a:custGeom>
            <a:avLst/>
            <a:gdLst>
              <a:gd name="connsiteX0" fmla="*/ 174942 w 1988260"/>
              <a:gd name="connsiteY0" fmla="*/ 0 h 1193574"/>
              <a:gd name="connsiteX1" fmla="*/ 1563465 w 1988260"/>
              <a:gd name="connsiteY1" fmla="*/ 819195 h 1193574"/>
              <a:gd name="connsiteX2" fmla="*/ 1609135 w 1988260"/>
              <a:gd name="connsiteY2" fmla="*/ 819931 h 1193574"/>
              <a:gd name="connsiteX3" fmla="*/ 1506695 w 1988260"/>
              <a:gd name="connsiteY3" fmla="*/ 740002 h 1193574"/>
              <a:gd name="connsiteX4" fmla="*/ 1733480 w 1988260"/>
              <a:gd name="connsiteY4" fmla="*/ 712008 h 1193574"/>
              <a:gd name="connsiteX5" fmla="*/ 1988260 w 1988260"/>
              <a:gd name="connsiteY5" fmla="*/ 910800 h 1193574"/>
              <a:gd name="connsiteX6" fmla="*/ 1789468 w 1988260"/>
              <a:gd name="connsiteY6" fmla="*/ 1165580 h 1193574"/>
              <a:gd name="connsiteX7" fmla="*/ 1562682 w 1988260"/>
              <a:gd name="connsiteY7" fmla="*/ 1193574 h 1193574"/>
              <a:gd name="connsiteX8" fmla="*/ 1692752 w 1988260"/>
              <a:gd name="connsiteY8" fmla="*/ 1026872 h 1193574"/>
              <a:gd name="connsiteX9" fmla="*/ 1688707 w 1988260"/>
              <a:gd name="connsiteY9" fmla="*/ 1027090 h 1193574"/>
              <a:gd name="connsiteX10" fmla="*/ 0 w 1988260"/>
              <a:gd name="connsiteY10" fmla="*/ 108719 h 119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8260" h="1193574">
                <a:moveTo>
                  <a:pt x="174942" y="0"/>
                </a:moveTo>
                <a:cubicBezTo>
                  <a:pt x="478304" y="488144"/>
                  <a:pt x="999598" y="790379"/>
                  <a:pt x="1563465" y="819195"/>
                </a:cubicBezTo>
                <a:lnTo>
                  <a:pt x="1609135" y="819931"/>
                </a:lnTo>
                <a:lnTo>
                  <a:pt x="1506695" y="740002"/>
                </a:lnTo>
                <a:lnTo>
                  <a:pt x="1733480" y="712008"/>
                </a:lnTo>
                <a:lnTo>
                  <a:pt x="1988260" y="910800"/>
                </a:lnTo>
                <a:lnTo>
                  <a:pt x="1789468" y="1165580"/>
                </a:lnTo>
                <a:lnTo>
                  <a:pt x="1562682" y="1193574"/>
                </a:lnTo>
                <a:lnTo>
                  <a:pt x="1692752" y="1026872"/>
                </a:lnTo>
                <a:lnTo>
                  <a:pt x="1688707" y="1027090"/>
                </a:lnTo>
                <a:cubicBezTo>
                  <a:pt x="1006820" y="1039900"/>
                  <a:pt x="363513" y="693652"/>
                  <a:pt x="0" y="108719"/>
                </a:cubicBezTo>
                <a:close/>
              </a:path>
            </a:pathLst>
          </a:custGeom>
          <a:gradFill flip="none" rotWithShape="1">
            <a:gsLst>
              <a:gs pos="50000">
                <a:schemeClr val="accent1">
                  <a:lumMod val="75000"/>
                </a:schemeClr>
              </a:gs>
              <a:gs pos="80000">
                <a:schemeClr val="accent1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8" name="任意多边形 129">
            <a:extLst>
              <a:ext uri="{FF2B5EF4-FFF2-40B4-BE49-F238E27FC236}">
                <a16:creationId xmlns:a16="http://schemas.microsoft.com/office/drawing/2014/main" id="{D4987A45-35E9-DBA3-BD67-33B4193AC924}"/>
              </a:ext>
            </a:extLst>
          </p:cNvPr>
          <p:cNvSpPr>
            <a:spLocks noChangeAspect="1"/>
          </p:cNvSpPr>
          <p:nvPr/>
        </p:nvSpPr>
        <p:spPr>
          <a:xfrm rot="7217034">
            <a:off x="1084522" y="2241232"/>
            <a:ext cx="1107440" cy="664845"/>
          </a:xfrm>
          <a:custGeom>
            <a:avLst/>
            <a:gdLst>
              <a:gd name="connsiteX0" fmla="*/ 174942 w 1988260"/>
              <a:gd name="connsiteY0" fmla="*/ 0 h 1193574"/>
              <a:gd name="connsiteX1" fmla="*/ 1563465 w 1988260"/>
              <a:gd name="connsiteY1" fmla="*/ 819195 h 1193574"/>
              <a:gd name="connsiteX2" fmla="*/ 1609135 w 1988260"/>
              <a:gd name="connsiteY2" fmla="*/ 819931 h 1193574"/>
              <a:gd name="connsiteX3" fmla="*/ 1506695 w 1988260"/>
              <a:gd name="connsiteY3" fmla="*/ 740002 h 1193574"/>
              <a:gd name="connsiteX4" fmla="*/ 1733480 w 1988260"/>
              <a:gd name="connsiteY4" fmla="*/ 712008 h 1193574"/>
              <a:gd name="connsiteX5" fmla="*/ 1988260 w 1988260"/>
              <a:gd name="connsiteY5" fmla="*/ 910800 h 1193574"/>
              <a:gd name="connsiteX6" fmla="*/ 1789468 w 1988260"/>
              <a:gd name="connsiteY6" fmla="*/ 1165580 h 1193574"/>
              <a:gd name="connsiteX7" fmla="*/ 1562682 w 1988260"/>
              <a:gd name="connsiteY7" fmla="*/ 1193574 h 1193574"/>
              <a:gd name="connsiteX8" fmla="*/ 1692752 w 1988260"/>
              <a:gd name="connsiteY8" fmla="*/ 1026872 h 1193574"/>
              <a:gd name="connsiteX9" fmla="*/ 1688707 w 1988260"/>
              <a:gd name="connsiteY9" fmla="*/ 1027090 h 1193574"/>
              <a:gd name="connsiteX10" fmla="*/ 0 w 1988260"/>
              <a:gd name="connsiteY10" fmla="*/ 108719 h 1193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8260" h="1193574">
                <a:moveTo>
                  <a:pt x="174942" y="0"/>
                </a:moveTo>
                <a:cubicBezTo>
                  <a:pt x="478304" y="488144"/>
                  <a:pt x="999598" y="790379"/>
                  <a:pt x="1563465" y="819195"/>
                </a:cubicBezTo>
                <a:lnTo>
                  <a:pt x="1609135" y="819931"/>
                </a:lnTo>
                <a:lnTo>
                  <a:pt x="1506695" y="740002"/>
                </a:lnTo>
                <a:lnTo>
                  <a:pt x="1733480" y="712008"/>
                </a:lnTo>
                <a:lnTo>
                  <a:pt x="1988260" y="910800"/>
                </a:lnTo>
                <a:lnTo>
                  <a:pt x="1789468" y="1165580"/>
                </a:lnTo>
                <a:lnTo>
                  <a:pt x="1562682" y="1193574"/>
                </a:lnTo>
                <a:lnTo>
                  <a:pt x="1692752" y="1026872"/>
                </a:lnTo>
                <a:lnTo>
                  <a:pt x="1688707" y="1027090"/>
                </a:lnTo>
                <a:cubicBezTo>
                  <a:pt x="1006820" y="1039900"/>
                  <a:pt x="363513" y="693652"/>
                  <a:pt x="0" y="108719"/>
                </a:cubicBezTo>
                <a:close/>
              </a:path>
            </a:pathLst>
          </a:custGeom>
          <a:gradFill flip="none" rotWithShape="1">
            <a:gsLst>
              <a:gs pos="52000">
                <a:schemeClr val="accent1">
                  <a:lumMod val="75000"/>
                </a:schemeClr>
              </a:gs>
              <a:gs pos="81000">
                <a:schemeClr val="accent1">
                  <a:lumMod val="75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BFDD337-7CA6-4D4F-421D-48F81009588B}"/>
              </a:ext>
            </a:extLst>
          </p:cNvPr>
          <p:cNvSpPr/>
          <p:nvPr/>
        </p:nvSpPr>
        <p:spPr>
          <a:xfrm>
            <a:off x="4495800" y="1062473"/>
            <a:ext cx="6220691" cy="175459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目标对齐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我们在浅度课设任务中需要完成群组点名的目标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我们计划完成用户输入异常的回滚处理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我们需要使项目符合老年人使用习惯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我们需要对工程的异常情况进行处理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17E16A3-DE98-E301-EDB7-414A901219E5}"/>
              </a:ext>
            </a:extLst>
          </p:cNvPr>
          <p:cNvSpPr/>
          <p:nvPr/>
        </p:nvSpPr>
        <p:spPr>
          <a:xfrm>
            <a:off x="4648199" y="4401419"/>
            <a:ext cx="6220691" cy="1754595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KR: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实现目标的任务途径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通过修改裸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代码，将其群组化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设计回滚途径：代码注释与优化，编写代码完成该目标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深度调研老年人用户需求，进而进行项目的设计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根据目标对应设计看门狗机制，完成该目标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1D09CF0-5F98-1FB8-2E2E-537AB1462352}"/>
              </a:ext>
            </a:extLst>
          </p:cNvPr>
          <p:cNvCxnSpPr>
            <a:stCxn id="62" idx="7"/>
            <a:endCxn id="2" idx="1"/>
          </p:cNvCxnSpPr>
          <p:nvPr/>
        </p:nvCxnSpPr>
        <p:spPr>
          <a:xfrm flipV="1">
            <a:off x="2649761" y="1939771"/>
            <a:ext cx="1846039" cy="105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3A365E4E-6E40-55CB-FDDD-021E68E61FD8}"/>
              </a:ext>
            </a:extLst>
          </p:cNvPr>
          <p:cNvCxnSpPr>
            <a:endCxn id="3" idx="1"/>
          </p:cNvCxnSpPr>
          <p:nvPr/>
        </p:nvCxnSpPr>
        <p:spPr>
          <a:xfrm>
            <a:off x="2660073" y="3872345"/>
            <a:ext cx="1988126" cy="1406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1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00"/>
    </mc:Choice>
    <mc:Fallback xmlns="">
      <p:transition advTm="3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B1A8E1CC-C889-4148-88BA-FD8EB8B5634E}"/>
              </a:ext>
            </a:extLst>
          </p:cNvPr>
          <p:cNvGrpSpPr/>
          <p:nvPr/>
        </p:nvGrpSpPr>
        <p:grpSpPr>
          <a:xfrm>
            <a:off x="0" y="256098"/>
            <a:ext cx="5481206" cy="806375"/>
            <a:chOff x="0" y="298003"/>
            <a:chExt cx="5481206" cy="806375"/>
          </a:xfrm>
        </p:grpSpPr>
        <p:sp>
          <p:nvSpPr>
            <p:cNvPr id="45" name="文本框 25">
              <a:extLst>
                <a:ext uri="{FF2B5EF4-FFF2-40B4-BE49-F238E27FC236}">
                  <a16:creationId xmlns:a16="http://schemas.microsoft.com/office/drawing/2014/main" id="{3CF14E7C-3408-4ADE-9DE0-9401464C7A91}"/>
                </a:ext>
              </a:extLst>
            </p:cNvPr>
            <p:cNvSpPr txBox="1"/>
            <p:nvPr/>
          </p:nvSpPr>
          <p:spPr>
            <a:xfrm>
              <a:off x="700730" y="298003"/>
              <a:ext cx="4780476" cy="806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三栏</a:t>
              </a:r>
              <a:r>
                <a:rPr lang="en-US" altLang="zh-CN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OKR</a:t>
              </a:r>
              <a:r>
                <a:rPr lang="zh-CN" altLang="en-US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、</a:t>
              </a:r>
              <a:r>
                <a:rPr lang="en-US" altLang="zh-CN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GIT</a:t>
              </a:r>
              <a:r>
                <a:rPr lang="zh-CN" altLang="en-US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工具使用举例心得</a:t>
              </a:r>
            </a:p>
            <a:p>
              <a:pPr>
                <a:lnSpc>
                  <a:spcPct val="120000"/>
                </a:lnSpc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</a:pPr>
              <a:endParaRPr lang="zh-CN" altLang="en-US" sz="2000" b="1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C533A65-68F7-471D-8A6E-0D64F9AE4951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0" name="图片 79">
            <a:extLst>
              <a:ext uri="{FF2B5EF4-FFF2-40B4-BE49-F238E27FC236}">
                <a16:creationId xmlns:a16="http://schemas.microsoft.com/office/drawing/2014/main" id="{E00792E1-C17B-A7AE-DD93-1C01E642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40" y="917648"/>
            <a:ext cx="6619162" cy="5219916"/>
          </a:xfrm>
          <a:prstGeom prst="rect">
            <a:avLst/>
          </a:pr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785B76B1-24B9-DB3B-8288-52136C6B1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116" y="720436"/>
            <a:ext cx="7541432" cy="3846913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8A266592-6213-EC99-94A2-1E26C5092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3382" y="3319788"/>
            <a:ext cx="4699693" cy="328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71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>
            <a:extLst>
              <a:ext uri="{FF2B5EF4-FFF2-40B4-BE49-F238E27FC236}">
                <a16:creationId xmlns:a16="http://schemas.microsoft.com/office/drawing/2014/main" id="{B1A8E1CC-C889-4148-88BA-FD8EB8B5634E}"/>
              </a:ext>
            </a:extLst>
          </p:cNvPr>
          <p:cNvGrpSpPr/>
          <p:nvPr/>
        </p:nvGrpSpPr>
        <p:grpSpPr>
          <a:xfrm>
            <a:off x="0" y="256098"/>
            <a:ext cx="5481206" cy="806375"/>
            <a:chOff x="0" y="298003"/>
            <a:chExt cx="5481206" cy="806375"/>
          </a:xfrm>
        </p:grpSpPr>
        <p:sp>
          <p:nvSpPr>
            <p:cNvPr id="45" name="文本框 25">
              <a:extLst>
                <a:ext uri="{FF2B5EF4-FFF2-40B4-BE49-F238E27FC236}">
                  <a16:creationId xmlns:a16="http://schemas.microsoft.com/office/drawing/2014/main" id="{3CF14E7C-3408-4ADE-9DE0-9401464C7A91}"/>
                </a:ext>
              </a:extLst>
            </p:cNvPr>
            <p:cNvSpPr txBox="1"/>
            <p:nvPr/>
          </p:nvSpPr>
          <p:spPr>
            <a:xfrm>
              <a:off x="700730" y="298003"/>
              <a:ext cx="4780476" cy="8063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三栏</a:t>
              </a:r>
              <a:r>
                <a:rPr lang="en-US" altLang="zh-CN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OKR</a:t>
              </a:r>
              <a:r>
                <a:rPr lang="zh-CN" altLang="en-US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、</a:t>
              </a:r>
              <a:r>
                <a:rPr lang="en-US" altLang="zh-CN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GIT</a:t>
              </a:r>
              <a:r>
                <a:rPr lang="zh-CN" altLang="en-US" sz="24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工具使用举例心得</a:t>
              </a:r>
            </a:p>
            <a:p>
              <a:pPr>
                <a:lnSpc>
                  <a:spcPct val="120000"/>
                </a:lnSpc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</a:pPr>
              <a:endParaRPr lang="zh-CN" altLang="en-US" sz="2000" b="1" dirty="0">
                <a:ea typeface="思源黑体 CN Medium" panose="020B06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C533A65-68F7-471D-8A6E-0D64F9AE4951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A829E8A4-6C7A-2EFA-0503-0284DB253213}"/>
              </a:ext>
            </a:extLst>
          </p:cNvPr>
          <p:cNvSpPr txBox="1"/>
          <p:nvPr/>
        </p:nvSpPr>
        <p:spPr>
          <a:xfrm>
            <a:off x="444421" y="896217"/>
            <a:ext cx="737647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工作过程：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组长统筹兼顾，填写文档，汇总组员工作代码和文档，合并分支，处理冲突，最终向助教提交每周小组工作成果。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组员积极配合，完成文档的填写，及时提交文档到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上，并且告知组长已完成该周文档填写，回答其他组的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issue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，提出自己的问题，积极与结伴组或者组内进行交流与讨论。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2256E07-4C8E-A99B-DDBB-DD8DFD3C6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35" y="3023038"/>
            <a:ext cx="5128271" cy="357886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175A1AC-C76C-97B0-833E-4E07E00DB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56" y="3277236"/>
            <a:ext cx="6047509" cy="322119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80CC184-2CAD-5F64-E032-351C2109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0868" y="306433"/>
            <a:ext cx="4053927" cy="445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5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A6997414-00E9-4905-B310-70DAD09C2275}"/>
              </a:ext>
            </a:extLst>
          </p:cNvPr>
          <p:cNvSpPr txBox="1"/>
          <p:nvPr/>
        </p:nvSpPr>
        <p:spPr>
          <a:xfrm>
            <a:off x="3605203" y="2459504"/>
            <a:ext cx="557075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60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授课与课设关联</a:t>
            </a:r>
            <a:endParaRPr lang="en-US" altLang="zh-CN" sz="60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lang="zh-CN" altLang="en-US" sz="60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认知心得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611254-1E28-404C-A290-90D7B94EEBD5}"/>
              </a:ext>
            </a:extLst>
          </p:cNvPr>
          <p:cNvSpPr txBox="1"/>
          <p:nvPr/>
        </p:nvSpPr>
        <p:spPr>
          <a:xfrm>
            <a:off x="387653" y="3228747"/>
            <a:ext cx="200247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5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05</a:t>
            </a:r>
            <a:endParaRPr kumimoji="1" lang="zh-CN" altLang="en-US" sz="96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5209559-48C5-4ADC-8894-4E07FC510E43}"/>
              </a:ext>
            </a:extLst>
          </p:cNvPr>
          <p:cNvSpPr txBox="1"/>
          <p:nvPr/>
        </p:nvSpPr>
        <p:spPr>
          <a:xfrm>
            <a:off x="571998" y="2977218"/>
            <a:ext cx="163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PART</a:t>
            </a:r>
            <a:endParaRPr kumimoji="1"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DEEB4D-231A-457F-8103-100DD6522674}"/>
              </a:ext>
            </a:extLst>
          </p:cNvPr>
          <p:cNvSpPr/>
          <p:nvPr/>
        </p:nvSpPr>
        <p:spPr>
          <a:xfrm>
            <a:off x="0" y="5144012"/>
            <a:ext cx="3304674" cy="705853"/>
          </a:xfrm>
          <a:prstGeom prst="rect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6E7AF38-FDCB-40F1-8BD2-80483D1460DF}"/>
              </a:ext>
            </a:extLst>
          </p:cNvPr>
          <p:cNvCxnSpPr>
            <a:cxnSpLocks/>
          </p:cNvCxnSpPr>
          <p:nvPr/>
        </p:nvCxnSpPr>
        <p:spPr>
          <a:xfrm rot="5400000">
            <a:off x="9371869" y="3690412"/>
            <a:ext cx="2407029" cy="0"/>
          </a:xfrm>
          <a:prstGeom prst="line">
            <a:avLst/>
          </a:prstGeom>
          <a:ln w="63500">
            <a:solidFill>
              <a:srgbClr val="7F17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66" y="615471"/>
            <a:ext cx="1633034" cy="1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8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3" grpId="0"/>
      <p:bldP spid="1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组合 70">
            <a:extLst>
              <a:ext uri="{FF2B5EF4-FFF2-40B4-BE49-F238E27FC236}">
                <a16:creationId xmlns:a16="http://schemas.microsoft.com/office/drawing/2014/main" id="{E83B2DBD-83D7-4A93-A157-E3AA6A8CD1E9}"/>
              </a:ext>
            </a:extLst>
          </p:cNvPr>
          <p:cNvGrpSpPr/>
          <p:nvPr/>
        </p:nvGrpSpPr>
        <p:grpSpPr>
          <a:xfrm>
            <a:off x="0" y="203648"/>
            <a:ext cx="4663090" cy="550087"/>
            <a:chOff x="0" y="245553"/>
            <a:chExt cx="4663090" cy="550087"/>
          </a:xfrm>
        </p:grpSpPr>
        <p:sp>
          <p:nvSpPr>
            <p:cNvPr id="92" name="文本框 25">
              <a:extLst>
                <a:ext uri="{FF2B5EF4-FFF2-40B4-BE49-F238E27FC236}">
                  <a16:creationId xmlns:a16="http://schemas.microsoft.com/office/drawing/2014/main" id="{9B547672-47D0-4B5D-BF43-373E51230DAE}"/>
                </a:ext>
              </a:extLst>
            </p:cNvPr>
            <p:cNvSpPr txBox="1"/>
            <p:nvPr/>
          </p:nvSpPr>
          <p:spPr>
            <a:xfrm>
              <a:off x="722588" y="245553"/>
              <a:ext cx="3940502" cy="55008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</a:pPr>
              <a:r>
                <a:rPr lang="zh-CN" altLang="en-US" sz="2667" b="1" dirty="0">
                  <a:ea typeface="思源黑体 CN Medium" panose="020B0600000000000000" pitchFamily="34" charset="-122"/>
                  <a:cs typeface="+mn-ea"/>
                  <a:sym typeface="+mn-lt"/>
                </a:rPr>
                <a:t>授课与课设关联认知心得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6BFA82C-E0A6-4FE5-95FC-0A9E8FAE99AF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: 圆角 24">
            <a:extLst>
              <a:ext uri="{FF2B5EF4-FFF2-40B4-BE49-F238E27FC236}">
                <a16:creationId xmlns:a16="http://schemas.microsoft.com/office/drawing/2014/main" id="{AA0D6E6D-4A2C-5145-884D-5F70495DB012}"/>
              </a:ext>
            </a:extLst>
          </p:cNvPr>
          <p:cNvSpPr/>
          <p:nvPr/>
        </p:nvSpPr>
        <p:spPr>
          <a:xfrm>
            <a:off x="2976787" y="2021985"/>
            <a:ext cx="5426528" cy="3795143"/>
          </a:xfrm>
          <a:custGeom>
            <a:avLst/>
            <a:gdLst>
              <a:gd name="connsiteX0" fmla="*/ 0 w 5426528"/>
              <a:gd name="connsiteY0" fmla="*/ 1471953 h 2943906"/>
              <a:gd name="connsiteX1" fmla="*/ 1471953 w 5426528"/>
              <a:gd name="connsiteY1" fmla="*/ 0 h 2943906"/>
              <a:gd name="connsiteX2" fmla="*/ 3954575 w 5426528"/>
              <a:gd name="connsiteY2" fmla="*/ 0 h 2943906"/>
              <a:gd name="connsiteX3" fmla="*/ 5426528 w 5426528"/>
              <a:gd name="connsiteY3" fmla="*/ 1471953 h 2943906"/>
              <a:gd name="connsiteX4" fmla="*/ 5426528 w 5426528"/>
              <a:gd name="connsiteY4" fmla="*/ 1471953 h 2943906"/>
              <a:gd name="connsiteX5" fmla="*/ 3954575 w 5426528"/>
              <a:gd name="connsiteY5" fmla="*/ 2943906 h 2943906"/>
              <a:gd name="connsiteX6" fmla="*/ 1471953 w 5426528"/>
              <a:gd name="connsiteY6" fmla="*/ 2943906 h 2943906"/>
              <a:gd name="connsiteX7" fmla="*/ 0 w 5426528"/>
              <a:gd name="connsiteY7" fmla="*/ 1471953 h 2943906"/>
              <a:gd name="connsiteX0-1" fmla="*/ 0 w 5426528"/>
              <a:gd name="connsiteY0-2" fmla="*/ 1482839 h 2954792"/>
              <a:gd name="connsiteX1-3" fmla="*/ 1471953 w 5426528"/>
              <a:gd name="connsiteY1-4" fmla="*/ 10886 h 2954792"/>
              <a:gd name="connsiteX2-5" fmla="*/ 1845128 w 5426528"/>
              <a:gd name="connsiteY2-6" fmla="*/ 0 h 2954792"/>
              <a:gd name="connsiteX3-7" fmla="*/ 3954575 w 5426528"/>
              <a:gd name="connsiteY3-8" fmla="*/ 10886 h 2954792"/>
              <a:gd name="connsiteX4-9" fmla="*/ 5426528 w 5426528"/>
              <a:gd name="connsiteY4-10" fmla="*/ 1482839 h 2954792"/>
              <a:gd name="connsiteX5-11" fmla="*/ 5426528 w 5426528"/>
              <a:gd name="connsiteY5-12" fmla="*/ 1482839 h 2954792"/>
              <a:gd name="connsiteX6-13" fmla="*/ 3954575 w 5426528"/>
              <a:gd name="connsiteY6-14" fmla="*/ 2954792 h 2954792"/>
              <a:gd name="connsiteX7-15" fmla="*/ 1471953 w 5426528"/>
              <a:gd name="connsiteY7-16" fmla="*/ 2954792 h 2954792"/>
              <a:gd name="connsiteX8" fmla="*/ 0 w 5426528"/>
              <a:gd name="connsiteY8" fmla="*/ 1482839 h 2954792"/>
              <a:gd name="connsiteX0-17" fmla="*/ 0 w 5426528"/>
              <a:gd name="connsiteY0-18" fmla="*/ 1482839 h 2954792"/>
              <a:gd name="connsiteX1-19" fmla="*/ 1471953 w 5426528"/>
              <a:gd name="connsiteY1-20" fmla="*/ 10886 h 2954792"/>
              <a:gd name="connsiteX2-21" fmla="*/ 1845128 w 5426528"/>
              <a:gd name="connsiteY2-22" fmla="*/ 0 h 2954792"/>
              <a:gd name="connsiteX3-23" fmla="*/ 3548743 w 5426528"/>
              <a:gd name="connsiteY3-24" fmla="*/ 0 h 2954792"/>
              <a:gd name="connsiteX4-25" fmla="*/ 3954575 w 5426528"/>
              <a:gd name="connsiteY4-26" fmla="*/ 10886 h 2954792"/>
              <a:gd name="connsiteX5-27" fmla="*/ 5426528 w 5426528"/>
              <a:gd name="connsiteY5-28" fmla="*/ 1482839 h 2954792"/>
              <a:gd name="connsiteX6-29" fmla="*/ 5426528 w 5426528"/>
              <a:gd name="connsiteY6-30" fmla="*/ 1482839 h 2954792"/>
              <a:gd name="connsiteX7-31" fmla="*/ 3954575 w 5426528"/>
              <a:gd name="connsiteY7-32" fmla="*/ 2954792 h 2954792"/>
              <a:gd name="connsiteX8-33" fmla="*/ 1471953 w 5426528"/>
              <a:gd name="connsiteY8-34" fmla="*/ 2954792 h 2954792"/>
              <a:gd name="connsiteX9" fmla="*/ 0 w 5426528"/>
              <a:gd name="connsiteY9" fmla="*/ 1482839 h 2954792"/>
              <a:gd name="connsiteX0-35" fmla="*/ 0 w 5426528"/>
              <a:gd name="connsiteY0-36" fmla="*/ 1482839 h 2954792"/>
              <a:gd name="connsiteX1-37" fmla="*/ 1471953 w 5426528"/>
              <a:gd name="connsiteY1-38" fmla="*/ 10886 h 2954792"/>
              <a:gd name="connsiteX2-39" fmla="*/ 1845128 w 5426528"/>
              <a:gd name="connsiteY2-40" fmla="*/ 0 h 2954792"/>
              <a:gd name="connsiteX3-41" fmla="*/ 2612571 w 5426528"/>
              <a:gd name="connsiteY3-42" fmla="*/ 0 h 2954792"/>
              <a:gd name="connsiteX4-43" fmla="*/ 3548743 w 5426528"/>
              <a:gd name="connsiteY4-44" fmla="*/ 0 h 2954792"/>
              <a:gd name="connsiteX5-45" fmla="*/ 3954575 w 5426528"/>
              <a:gd name="connsiteY5-46" fmla="*/ 10886 h 2954792"/>
              <a:gd name="connsiteX6-47" fmla="*/ 5426528 w 5426528"/>
              <a:gd name="connsiteY6-48" fmla="*/ 1482839 h 2954792"/>
              <a:gd name="connsiteX7-49" fmla="*/ 5426528 w 5426528"/>
              <a:gd name="connsiteY7-50" fmla="*/ 1482839 h 2954792"/>
              <a:gd name="connsiteX8-51" fmla="*/ 3954575 w 5426528"/>
              <a:gd name="connsiteY8-52" fmla="*/ 2954792 h 2954792"/>
              <a:gd name="connsiteX9-53" fmla="*/ 1471953 w 5426528"/>
              <a:gd name="connsiteY9-54" fmla="*/ 2954792 h 2954792"/>
              <a:gd name="connsiteX10" fmla="*/ 0 w 5426528"/>
              <a:gd name="connsiteY10" fmla="*/ 1482839 h 2954792"/>
              <a:gd name="connsiteX0-55" fmla="*/ 2612571 w 5426528"/>
              <a:gd name="connsiteY0-56" fmla="*/ 0 h 2954792"/>
              <a:gd name="connsiteX1-57" fmla="*/ 3548743 w 5426528"/>
              <a:gd name="connsiteY1-58" fmla="*/ 0 h 2954792"/>
              <a:gd name="connsiteX2-59" fmla="*/ 3954575 w 5426528"/>
              <a:gd name="connsiteY2-60" fmla="*/ 10886 h 2954792"/>
              <a:gd name="connsiteX3-61" fmla="*/ 5426528 w 5426528"/>
              <a:gd name="connsiteY3-62" fmla="*/ 1482839 h 2954792"/>
              <a:gd name="connsiteX4-63" fmla="*/ 5426528 w 5426528"/>
              <a:gd name="connsiteY4-64" fmla="*/ 1482839 h 2954792"/>
              <a:gd name="connsiteX5-65" fmla="*/ 3954575 w 5426528"/>
              <a:gd name="connsiteY5-66" fmla="*/ 2954792 h 2954792"/>
              <a:gd name="connsiteX6-67" fmla="*/ 1471953 w 5426528"/>
              <a:gd name="connsiteY6-68" fmla="*/ 2954792 h 2954792"/>
              <a:gd name="connsiteX7-69" fmla="*/ 0 w 5426528"/>
              <a:gd name="connsiteY7-70" fmla="*/ 1482839 h 2954792"/>
              <a:gd name="connsiteX8-71" fmla="*/ 1471953 w 5426528"/>
              <a:gd name="connsiteY8-72" fmla="*/ 10886 h 2954792"/>
              <a:gd name="connsiteX9-73" fmla="*/ 1845128 w 5426528"/>
              <a:gd name="connsiteY9-74" fmla="*/ 0 h 2954792"/>
              <a:gd name="connsiteX10-75" fmla="*/ 2704011 w 5426528"/>
              <a:gd name="connsiteY10-76" fmla="*/ 91440 h 2954792"/>
              <a:gd name="connsiteX0-77" fmla="*/ 2612571 w 5426528"/>
              <a:gd name="connsiteY0-78" fmla="*/ 0 h 2954792"/>
              <a:gd name="connsiteX1-79" fmla="*/ 3548743 w 5426528"/>
              <a:gd name="connsiteY1-80" fmla="*/ 0 h 2954792"/>
              <a:gd name="connsiteX2-81" fmla="*/ 3954575 w 5426528"/>
              <a:gd name="connsiteY2-82" fmla="*/ 10886 h 2954792"/>
              <a:gd name="connsiteX3-83" fmla="*/ 5426528 w 5426528"/>
              <a:gd name="connsiteY3-84" fmla="*/ 1482839 h 2954792"/>
              <a:gd name="connsiteX4-85" fmla="*/ 5426528 w 5426528"/>
              <a:gd name="connsiteY4-86" fmla="*/ 1482839 h 2954792"/>
              <a:gd name="connsiteX5-87" fmla="*/ 3954575 w 5426528"/>
              <a:gd name="connsiteY5-88" fmla="*/ 2954792 h 2954792"/>
              <a:gd name="connsiteX6-89" fmla="*/ 1471953 w 5426528"/>
              <a:gd name="connsiteY6-90" fmla="*/ 2954792 h 2954792"/>
              <a:gd name="connsiteX7-91" fmla="*/ 0 w 5426528"/>
              <a:gd name="connsiteY7-92" fmla="*/ 1482839 h 2954792"/>
              <a:gd name="connsiteX8-93" fmla="*/ 1471953 w 5426528"/>
              <a:gd name="connsiteY8-94" fmla="*/ 10886 h 2954792"/>
              <a:gd name="connsiteX9-95" fmla="*/ 1845128 w 5426528"/>
              <a:gd name="connsiteY9-96" fmla="*/ 0 h 2954792"/>
              <a:gd name="connsiteX0-97" fmla="*/ 3548743 w 5426528"/>
              <a:gd name="connsiteY0-98" fmla="*/ 0 h 2954792"/>
              <a:gd name="connsiteX1-99" fmla="*/ 3954575 w 5426528"/>
              <a:gd name="connsiteY1-100" fmla="*/ 10886 h 2954792"/>
              <a:gd name="connsiteX2-101" fmla="*/ 5426528 w 5426528"/>
              <a:gd name="connsiteY2-102" fmla="*/ 1482839 h 2954792"/>
              <a:gd name="connsiteX3-103" fmla="*/ 5426528 w 5426528"/>
              <a:gd name="connsiteY3-104" fmla="*/ 1482839 h 2954792"/>
              <a:gd name="connsiteX4-105" fmla="*/ 3954575 w 5426528"/>
              <a:gd name="connsiteY4-106" fmla="*/ 2954792 h 2954792"/>
              <a:gd name="connsiteX5-107" fmla="*/ 1471953 w 5426528"/>
              <a:gd name="connsiteY5-108" fmla="*/ 2954792 h 2954792"/>
              <a:gd name="connsiteX6-109" fmla="*/ 0 w 5426528"/>
              <a:gd name="connsiteY6-110" fmla="*/ 1482839 h 2954792"/>
              <a:gd name="connsiteX7-111" fmla="*/ 1471953 w 5426528"/>
              <a:gd name="connsiteY7-112" fmla="*/ 10886 h 2954792"/>
              <a:gd name="connsiteX8-113" fmla="*/ 1845128 w 5426528"/>
              <a:gd name="connsiteY8-114" fmla="*/ 0 h 2954792"/>
              <a:gd name="connsiteX0-115" fmla="*/ 3551464 w 5426528"/>
              <a:gd name="connsiteY0-116" fmla="*/ 5443 h 2954792"/>
              <a:gd name="connsiteX1-117" fmla="*/ 3954575 w 5426528"/>
              <a:gd name="connsiteY1-118" fmla="*/ 10886 h 2954792"/>
              <a:gd name="connsiteX2-119" fmla="*/ 5426528 w 5426528"/>
              <a:gd name="connsiteY2-120" fmla="*/ 1482839 h 2954792"/>
              <a:gd name="connsiteX3-121" fmla="*/ 5426528 w 5426528"/>
              <a:gd name="connsiteY3-122" fmla="*/ 1482839 h 2954792"/>
              <a:gd name="connsiteX4-123" fmla="*/ 3954575 w 5426528"/>
              <a:gd name="connsiteY4-124" fmla="*/ 2954792 h 2954792"/>
              <a:gd name="connsiteX5-125" fmla="*/ 1471953 w 5426528"/>
              <a:gd name="connsiteY5-126" fmla="*/ 2954792 h 2954792"/>
              <a:gd name="connsiteX6-127" fmla="*/ 0 w 5426528"/>
              <a:gd name="connsiteY6-128" fmla="*/ 1482839 h 2954792"/>
              <a:gd name="connsiteX7-129" fmla="*/ 1471953 w 5426528"/>
              <a:gd name="connsiteY7-130" fmla="*/ 10886 h 2954792"/>
              <a:gd name="connsiteX8-131" fmla="*/ 1845128 w 5426528"/>
              <a:gd name="connsiteY8-132" fmla="*/ 0 h 2954792"/>
              <a:gd name="connsiteX0-133" fmla="*/ 3551464 w 5426528"/>
              <a:gd name="connsiteY0-134" fmla="*/ 0 h 2949349"/>
              <a:gd name="connsiteX1-135" fmla="*/ 3954575 w 5426528"/>
              <a:gd name="connsiteY1-136" fmla="*/ 5443 h 2949349"/>
              <a:gd name="connsiteX2-137" fmla="*/ 5426528 w 5426528"/>
              <a:gd name="connsiteY2-138" fmla="*/ 1477396 h 2949349"/>
              <a:gd name="connsiteX3-139" fmla="*/ 5426528 w 5426528"/>
              <a:gd name="connsiteY3-140" fmla="*/ 1477396 h 2949349"/>
              <a:gd name="connsiteX4-141" fmla="*/ 3954575 w 5426528"/>
              <a:gd name="connsiteY4-142" fmla="*/ 2949349 h 2949349"/>
              <a:gd name="connsiteX5-143" fmla="*/ 1471953 w 5426528"/>
              <a:gd name="connsiteY5-144" fmla="*/ 2949349 h 2949349"/>
              <a:gd name="connsiteX6-145" fmla="*/ 0 w 5426528"/>
              <a:gd name="connsiteY6-146" fmla="*/ 1477396 h 2949349"/>
              <a:gd name="connsiteX7-147" fmla="*/ 1471953 w 5426528"/>
              <a:gd name="connsiteY7-148" fmla="*/ 5443 h 2949349"/>
              <a:gd name="connsiteX8-149" fmla="*/ 1847849 w 5426528"/>
              <a:gd name="connsiteY8-150" fmla="*/ 0 h 2949349"/>
              <a:gd name="connsiteX0-151" fmla="*/ 3551464 w 5426528"/>
              <a:gd name="connsiteY0-152" fmla="*/ 0 h 2949349"/>
              <a:gd name="connsiteX1-153" fmla="*/ 3954575 w 5426528"/>
              <a:gd name="connsiteY1-154" fmla="*/ 5443 h 2949349"/>
              <a:gd name="connsiteX2-155" fmla="*/ 5426528 w 5426528"/>
              <a:gd name="connsiteY2-156" fmla="*/ 1477396 h 2949349"/>
              <a:gd name="connsiteX3-157" fmla="*/ 5426528 w 5426528"/>
              <a:gd name="connsiteY3-158" fmla="*/ 1477396 h 2949349"/>
              <a:gd name="connsiteX4-159" fmla="*/ 3954575 w 5426528"/>
              <a:gd name="connsiteY4-160" fmla="*/ 2949349 h 2949349"/>
              <a:gd name="connsiteX5-161" fmla="*/ 1471953 w 5426528"/>
              <a:gd name="connsiteY5-162" fmla="*/ 2949349 h 2949349"/>
              <a:gd name="connsiteX6-163" fmla="*/ 0 w 5426528"/>
              <a:gd name="connsiteY6-164" fmla="*/ 1477396 h 2949349"/>
              <a:gd name="connsiteX7-165" fmla="*/ 1471953 w 5426528"/>
              <a:gd name="connsiteY7-166" fmla="*/ 5443 h 2949349"/>
              <a:gd name="connsiteX8-167" fmla="*/ 1812470 w 5426528"/>
              <a:gd name="connsiteY8-168" fmla="*/ 5443 h 2949349"/>
              <a:gd name="connsiteX0-169" fmla="*/ 3614057 w 5426528"/>
              <a:gd name="connsiteY0-170" fmla="*/ 0 h 2949349"/>
              <a:gd name="connsiteX1-171" fmla="*/ 3954575 w 5426528"/>
              <a:gd name="connsiteY1-172" fmla="*/ 5443 h 2949349"/>
              <a:gd name="connsiteX2-173" fmla="*/ 5426528 w 5426528"/>
              <a:gd name="connsiteY2-174" fmla="*/ 1477396 h 2949349"/>
              <a:gd name="connsiteX3-175" fmla="*/ 5426528 w 5426528"/>
              <a:gd name="connsiteY3-176" fmla="*/ 1477396 h 2949349"/>
              <a:gd name="connsiteX4-177" fmla="*/ 3954575 w 5426528"/>
              <a:gd name="connsiteY4-178" fmla="*/ 2949349 h 2949349"/>
              <a:gd name="connsiteX5-179" fmla="*/ 1471953 w 5426528"/>
              <a:gd name="connsiteY5-180" fmla="*/ 2949349 h 2949349"/>
              <a:gd name="connsiteX6-181" fmla="*/ 0 w 5426528"/>
              <a:gd name="connsiteY6-182" fmla="*/ 1477396 h 2949349"/>
              <a:gd name="connsiteX7-183" fmla="*/ 1471953 w 5426528"/>
              <a:gd name="connsiteY7-184" fmla="*/ 5443 h 2949349"/>
              <a:gd name="connsiteX8-185" fmla="*/ 1812470 w 5426528"/>
              <a:gd name="connsiteY8-186" fmla="*/ 5443 h 2949349"/>
              <a:gd name="connsiteX0-187" fmla="*/ 3614057 w 5426528"/>
              <a:gd name="connsiteY0-188" fmla="*/ 0 h 2949349"/>
              <a:gd name="connsiteX1-189" fmla="*/ 3954575 w 5426528"/>
              <a:gd name="connsiteY1-190" fmla="*/ 5443 h 2949349"/>
              <a:gd name="connsiteX2-191" fmla="*/ 5426528 w 5426528"/>
              <a:gd name="connsiteY2-192" fmla="*/ 1477396 h 2949349"/>
              <a:gd name="connsiteX3-193" fmla="*/ 5426528 w 5426528"/>
              <a:gd name="connsiteY3-194" fmla="*/ 1477396 h 2949349"/>
              <a:gd name="connsiteX4-195" fmla="*/ 3954575 w 5426528"/>
              <a:gd name="connsiteY4-196" fmla="*/ 2949349 h 2949349"/>
              <a:gd name="connsiteX5-197" fmla="*/ 1471953 w 5426528"/>
              <a:gd name="connsiteY5-198" fmla="*/ 2949349 h 2949349"/>
              <a:gd name="connsiteX6-199" fmla="*/ 0 w 5426528"/>
              <a:gd name="connsiteY6-200" fmla="*/ 1477396 h 2949349"/>
              <a:gd name="connsiteX7-201" fmla="*/ 1471953 w 5426528"/>
              <a:gd name="connsiteY7-202" fmla="*/ 5443 h 2949349"/>
              <a:gd name="connsiteX8-203" fmla="*/ 1815191 w 5426528"/>
              <a:gd name="connsiteY8-204" fmla="*/ 5443 h 29493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5426528" h="2949349">
                <a:moveTo>
                  <a:pt x="3614057" y="0"/>
                </a:moveTo>
                <a:lnTo>
                  <a:pt x="3954575" y="5443"/>
                </a:lnTo>
                <a:cubicBezTo>
                  <a:pt x="4767512" y="5443"/>
                  <a:pt x="5426528" y="664459"/>
                  <a:pt x="5426528" y="1477396"/>
                </a:cubicBezTo>
                <a:lnTo>
                  <a:pt x="5426528" y="1477396"/>
                </a:lnTo>
                <a:cubicBezTo>
                  <a:pt x="5426528" y="2290333"/>
                  <a:pt x="4767512" y="2949349"/>
                  <a:pt x="3954575" y="2949349"/>
                </a:cubicBezTo>
                <a:lnTo>
                  <a:pt x="1471953" y="2949349"/>
                </a:lnTo>
                <a:cubicBezTo>
                  <a:pt x="659016" y="2949349"/>
                  <a:pt x="0" y="2290333"/>
                  <a:pt x="0" y="1477396"/>
                </a:cubicBezTo>
                <a:cubicBezTo>
                  <a:pt x="0" y="664459"/>
                  <a:pt x="659016" y="5443"/>
                  <a:pt x="1471953" y="5443"/>
                </a:cubicBezTo>
                <a:lnTo>
                  <a:pt x="1815191" y="5443"/>
                </a:lnTo>
              </a:path>
            </a:pathLst>
          </a:custGeom>
          <a:solidFill>
            <a:schemeClr val="bg1"/>
          </a:solidFill>
          <a:ln w="19050" cap="rnd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AAE59B1E-DF44-E626-C238-7E5B6E5FEE05}"/>
              </a:ext>
            </a:extLst>
          </p:cNvPr>
          <p:cNvSpPr/>
          <p:nvPr/>
        </p:nvSpPr>
        <p:spPr>
          <a:xfrm>
            <a:off x="3364676" y="2725974"/>
            <a:ext cx="4751614" cy="228600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gaoding-4">
            <a:extLst>
              <a:ext uri="{FF2B5EF4-FFF2-40B4-BE49-F238E27FC236}">
                <a16:creationId xmlns:a16="http://schemas.microsoft.com/office/drawing/2014/main" id="{3C3AF119-35CC-8249-79E9-1770D0CBB314}"/>
              </a:ext>
            </a:extLst>
          </p:cNvPr>
          <p:cNvSpPr txBox="1"/>
          <p:nvPr/>
        </p:nvSpPr>
        <p:spPr>
          <a:xfrm>
            <a:off x="5127770" y="2654356"/>
            <a:ext cx="1006686" cy="3517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关联体系</a:t>
            </a:r>
          </a:p>
        </p:txBody>
      </p:sp>
      <p:sp>
        <p:nvSpPr>
          <p:cNvPr id="20" name="iSHEJI-11">
            <a:extLst>
              <a:ext uri="{FF2B5EF4-FFF2-40B4-BE49-F238E27FC236}">
                <a16:creationId xmlns:a16="http://schemas.microsoft.com/office/drawing/2014/main" id="{1E1599FB-DB1D-6822-77F9-638E2CE2BBEC}"/>
              </a:ext>
            </a:extLst>
          </p:cNvPr>
          <p:cNvSpPr txBox="1"/>
          <p:nvPr/>
        </p:nvSpPr>
        <p:spPr>
          <a:xfrm>
            <a:off x="4160519" y="2173884"/>
            <a:ext cx="2983243" cy="509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R="0" lvl="0" indent="0" algn="ctr" defTabSz="914400" rtl="0" fontAlgn="auto">
              <a:lnSpc>
                <a:spcPts val="138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主题化嵌入式深度课设</a:t>
            </a:r>
          </a:p>
          <a:p>
            <a:pPr marR="0" lvl="0" indent="0" algn="ctr" defTabSz="914400" rtl="0" fontAlgn="auto">
              <a:lnSpc>
                <a:spcPts val="138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程序开发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DBC418AA-8B5E-509A-0B02-AB3691D1E8B5}"/>
              </a:ext>
            </a:extLst>
          </p:cNvPr>
          <p:cNvCxnSpPr>
            <a:cxnSpLocks/>
            <a:stCxn id="23" idx="1"/>
            <a:endCxn id="27" idx="3"/>
          </p:cNvCxnSpPr>
          <p:nvPr/>
        </p:nvCxnSpPr>
        <p:spPr>
          <a:xfrm flipH="1" flipV="1">
            <a:off x="3362502" y="1668226"/>
            <a:ext cx="909593" cy="1195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3F76298E-7782-E7E6-8738-BA36A37C801A}"/>
              </a:ext>
            </a:extLst>
          </p:cNvPr>
          <p:cNvSpPr/>
          <p:nvPr/>
        </p:nvSpPr>
        <p:spPr>
          <a:xfrm>
            <a:off x="379259" y="871355"/>
            <a:ext cx="2983243" cy="1593742"/>
          </a:xfrm>
          <a:prstGeom prst="roundRect">
            <a:avLst/>
          </a:prstGeom>
          <a:solidFill>
            <a:srgbClr val="6C6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在授课内容中，要求我们深度理解定义和五层结构和三法则分析；</a:t>
            </a:r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在课设内容中，我们需要利用理论课中的三法则去对我们的项目进行设计，这样在课设过程中也加深了对理论的认知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416E4B2D-B206-25D8-0AC7-73BF073AFCBA}"/>
              </a:ext>
            </a:extLst>
          </p:cNvPr>
          <p:cNvCxnSpPr>
            <a:cxnSpLocks/>
            <a:stCxn id="13" idx="3"/>
            <a:endCxn id="32" idx="3"/>
          </p:cNvCxnSpPr>
          <p:nvPr/>
        </p:nvCxnSpPr>
        <p:spPr>
          <a:xfrm flipH="1">
            <a:off x="3291264" y="5176405"/>
            <a:ext cx="1024235" cy="705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CAECC3FA-17C9-FAD8-FA77-CAF8AD9C614B}"/>
              </a:ext>
            </a:extLst>
          </p:cNvPr>
          <p:cNvSpPr/>
          <p:nvPr/>
        </p:nvSpPr>
        <p:spPr>
          <a:xfrm>
            <a:off x="34969" y="5118108"/>
            <a:ext cx="3256295" cy="1526791"/>
          </a:xfrm>
          <a:prstGeom prst="roundRect">
            <a:avLst/>
          </a:prstGeom>
          <a:solidFill>
            <a:srgbClr val="6C6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在理论课的学习中，我们学习了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OKR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的工作理念；在课设实验中，我们充分遵循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OKR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三栏准则，将实验内容拆分成小块，再对其进行优化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CE6CA746-C0FC-0D17-791D-41C3F145B986}"/>
              </a:ext>
            </a:extLst>
          </p:cNvPr>
          <p:cNvCxnSpPr>
            <a:cxnSpLocks/>
            <a:endCxn id="39" idx="1"/>
          </p:cNvCxnSpPr>
          <p:nvPr/>
        </p:nvCxnSpPr>
        <p:spPr>
          <a:xfrm flipV="1">
            <a:off x="7055792" y="1605770"/>
            <a:ext cx="961808" cy="1218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0705DEE9-53AF-46FA-2B48-DA4558BEE5C3}"/>
              </a:ext>
            </a:extLst>
          </p:cNvPr>
          <p:cNvSpPr/>
          <p:nvPr/>
        </p:nvSpPr>
        <p:spPr>
          <a:xfrm>
            <a:off x="8017600" y="631254"/>
            <a:ext cx="3327533" cy="1949031"/>
          </a:xfrm>
          <a:prstGeom prst="roundRect">
            <a:avLst/>
          </a:prstGeom>
          <a:solidFill>
            <a:srgbClr val="6C6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rtl="0" fontAlgn="auto">
              <a:lnSpc>
                <a:spcPts val="16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在理论课的学习中，我们学习了都江堰的相关内容与其思想，这方面的内容在课设实验中也有所涉及，比如说在小组的分工上，在小组的除乘加三法则分析中都体现了其原理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2.0 35 Thin" panose="00020600040101010101" pitchFamily="18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7C96E9A-D7AA-68D6-B63D-7C35FA695350}"/>
              </a:ext>
            </a:extLst>
          </p:cNvPr>
          <p:cNvCxnSpPr>
            <a:cxnSpLocks/>
            <a:stCxn id="22" idx="5"/>
            <a:endCxn id="43" idx="1"/>
          </p:cNvCxnSpPr>
          <p:nvPr/>
        </p:nvCxnSpPr>
        <p:spPr>
          <a:xfrm>
            <a:off x="7053155" y="5156407"/>
            <a:ext cx="1271568" cy="437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2A6F60B4-B524-458F-0527-5F177E3F46BE}"/>
              </a:ext>
            </a:extLst>
          </p:cNvPr>
          <p:cNvSpPr/>
          <p:nvPr/>
        </p:nvSpPr>
        <p:spPr>
          <a:xfrm>
            <a:off x="8324723" y="4446962"/>
            <a:ext cx="3149435" cy="2292927"/>
          </a:xfrm>
          <a:prstGeom prst="roundRect">
            <a:avLst/>
          </a:prstGeom>
          <a:solidFill>
            <a:srgbClr val="6C6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indent="0" algn="ctr" defTabSz="914400" rtl="0" fontAlgn="auto">
              <a:lnSpc>
                <a:spcPts val="16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在理论课的学习过程中，我们学习了看门狗可靠性检测专题；在对应的课设部分，我们实践了在我们的项目中添加看门狗机制，提升项目的可靠性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F32A7866-4924-8AB4-B04F-B34B68368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84" y="3001764"/>
            <a:ext cx="1940714" cy="1903704"/>
          </a:xfrm>
          <a:prstGeom prst="rect">
            <a:avLst/>
          </a:prstGeom>
        </p:spPr>
      </p:pic>
      <p:sp>
        <p:nvSpPr>
          <p:cNvPr id="23" name="椭圆 22">
            <a:extLst>
              <a:ext uri="{FF2B5EF4-FFF2-40B4-BE49-F238E27FC236}">
                <a16:creationId xmlns:a16="http://schemas.microsoft.com/office/drawing/2014/main" id="{2C09D1DF-EB7D-CDAE-49DA-471EAC4C771D}"/>
              </a:ext>
            </a:extLst>
          </p:cNvPr>
          <p:cNvSpPr/>
          <p:nvPr/>
        </p:nvSpPr>
        <p:spPr>
          <a:xfrm>
            <a:off x="4131856" y="2724172"/>
            <a:ext cx="957611" cy="955963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accent1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24" name="gaoding-10">
            <a:extLst>
              <a:ext uri="{FF2B5EF4-FFF2-40B4-BE49-F238E27FC236}">
                <a16:creationId xmlns:a16="http://schemas.microsoft.com/office/drawing/2014/main" id="{808B4022-88A6-F299-E33F-A3152239D15A}"/>
              </a:ext>
            </a:extLst>
          </p:cNvPr>
          <p:cNvSpPr txBox="1"/>
          <p:nvPr/>
        </p:nvSpPr>
        <p:spPr>
          <a:xfrm>
            <a:off x="4066629" y="3007020"/>
            <a:ext cx="1111845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全唐诗简" panose="00020600040101010101" charset="-122"/>
                <a:ea typeface="汉仪全唐诗简" panose="00020600040101010101" charset="-122"/>
                <a:cs typeface="思源宋体 SemiBold" panose="02020600000000000000" charset="-122"/>
                <a:sym typeface="+mn-ea"/>
              </a:rPr>
              <a:t>双</a:t>
            </a:r>
            <a:r>
              <a:rPr lang="en-US" altLang="zh-CN" sz="1600" dirty="0">
                <a:solidFill>
                  <a:schemeClr val="bg1"/>
                </a:solidFill>
                <a:latin typeface="汉仪全唐诗简" panose="00020600040101010101" charset="-122"/>
                <a:ea typeface="汉仪全唐诗简" panose="00020600040101010101" charset="-122"/>
                <a:cs typeface="思源宋体 SemiBold" panose="02020600000000000000" charset="-122"/>
                <a:sym typeface="+mn-ea"/>
              </a:rPr>
              <a:t>O</a:t>
            </a:r>
            <a:r>
              <a:rPr lang="zh-CN" altLang="en-US" sz="1600" dirty="0">
                <a:solidFill>
                  <a:schemeClr val="bg1"/>
                </a:solidFill>
                <a:latin typeface="汉仪全唐诗简" panose="00020600040101010101" charset="-122"/>
                <a:ea typeface="汉仪全唐诗简" panose="00020600040101010101" charset="-122"/>
                <a:cs typeface="思源宋体 SemiBold" panose="02020600000000000000" charset="-122"/>
                <a:sym typeface="+mn-ea"/>
              </a:rPr>
              <a:t>对齐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47B486A-675D-0273-E003-5098E9212DCA}"/>
              </a:ext>
            </a:extLst>
          </p:cNvPr>
          <p:cNvSpPr/>
          <p:nvPr/>
        </p:nvSpPr>
        <p:spPr>
          <a:xfrm>
            <a:off x="4175260" y="4360440"/>
            <a:ext cx="957611" cy="955963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accent1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4" name="gaoding-10">
            <a:extLst>
              <a:ext uri="{FF2B5EF4-FFF2-40B4-BE49-F238E27FC236}">
                <a16:creationId xmlns:a16="http://schemas.microsoft.com/office/drawing/2014/main" id="{8DC88B1B-D496-D85C-4066-994FD2D76893}"/>
              </a:ext>
            </a:extLst>
          </p:cNvPr>
          <p:cNvSpPr txBox="1"/>
          <p:nvPr/>
        </p:nvSpPr>
        <p:spPr>
          <a:xfrm>
            <a:off x="4113896" y="4658068"/>
            <a:ext cx="1111845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汉仪全唐诗简" panose="00020600040101010101" charset="-122"/>
                <a:ea typeface="汉仪全唐诗简" panose="00020600040101010101" charset="-122"/>
                <a:cs typeface="思源宋体 SemiBold" panose="02020600000000000000" charset="-122"/>
                <a:sym typeface="+mn-ea"/>
              </a:rPr>
              <a:t>OKR</a:t>
            </a:r>
            <a:endParaRPr lang="zh-CN" altLang="en-US" sz="1600" b="1" dirty="0">
              <a:solidFill>
                <a:schemeClr val="bg1"/>
              </a:solidFill>
              <a:latin typeface="汉仪全唐诗简" panose="00020600040101010101" charset="-122"/>
              <a:ea typeface="汉仪全唐诗简" panose="00020600040101010101" charset="-122"/>
              <a:cs typeface="思源宋体 SemiBold" panose="02020600000000000000" charset="-122"/>
              <a:sym typeface="+mn-ea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D0B7C1C-3857-81A8-F21E-E04091E84760}"/>
              </a:ext>
            </a:extLst>
          </p:cNvPr>
          <p:cNvSpPr/>
          <p:nvPr/>
        </p:nvSpPr>
        <p:spPr>
          <a:xfrm>
            <a:off x="6226288" y="2691360"/>
            <a:ext cx="957611" cy="955963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accent1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6" name="gaoding-10">
            <a:extLst>
              <a:ext uri="{FF2B5EF4-FFF2-40B4-BE49-F238E27FC236}">
                <a16:creationId xmlns:a16="http://schemas.microsoft.com/office/drawing/2014/main" id="{DFAFAB47-A867-B06E-7F42-A2A50D4D5D8B}"/>
              </a:ext>
            </a:extLst>
          </p:cNvPr>
          <p:cNvSpPr txBox="1"/>
          <p:nvPr/>
        </p:nvSpPr>
        <p:spPr>
          <a:xfrm>
            <a:off x="6119925" y="2981216"/>
            <a:ext cx="1225413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全唐诗简" panose="00020600040101010101" charset="-122"/>
                <a:ea typeface="汉仪全唐诗简" panose="00020600040101010101" charset="-122"/>
                <a:cs typeface="思源宋体 SemiBold" panose="02020600000000000000" charset="-122"/>
                <a:sym typeface="+mn-ea"/>
              </a:rPr>
              <a:t>都江堰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6B8ED08-87FB-2E47-3F22-1A11F955C302}"/>
              </a:ext>
            </a:extLst>
          </p:cNvPr>
          <p:cNvSpPr/>
          <p:nvPr/>
        </p:nvSpPr>
        <p:spPr>
          <a:xfrm>
            <a:off x="6235783" y="4340442"/>
            <a:ext cx="957611" cy="955963"/>
          </a:xfrm>
          <a:prstGeom prst="ellipse">
            <a:avLst/>
          </a:prstGeom>
          <a:solidFill>
            <a:srgbClr val="7030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 sz="2000" dirty="0">
              <a:solidFill>
                <a:schemeClr val="accent1"/>
              </a:solidFill>
              <a:latin typeface="阿里巴巴普惠体 2.0 75 SemiBold" panose="00020600040101010101" pitchFamily="18" charset="-122"/>
              <a:ea typeface="阿里巴巴普惠体 2.0 75 SemiBold" panose="00020600040101010101" pitchFamily="18" charset="-122"/>
              <a:cs typeface="阿里巴巴普惠体 2.0 75 SemiBold" panose="00020600040101010101" pitchFamily="18" charset="-122"/>
            </a:endParaRPr>
          </a:p>
        </p:txBody>
      </p:sp>
      <p:sp>
        <p:nvSpPr>
          <p:cNvPr id="18" name="gaoding-10">
            <a:extLst>
              <a:ext uri="{FF2B5EF4-FFF2-40B4-BE49-F238E27FC236}">
                <a16:creationId xmlns:a16="http://schemas.microsoft.com/office/drawing/2014/main" id="{1AAA77AA-9C06-CD09-AB95-D16FAFC76F9F}"/>
              </a:ext>
            </a:extLst>
          </p:cNvPr>
          <p:cNvSpPr txBox="1"/>
          <p:nvPr/>
        </p:nvSpPr>
        <p:spPr>
          <a:xfrm>
            <a:off x="6101214" y="4606650"/>
            <a:ext cx="1225413" cy="375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汉仪全唐诗简" panose="00020600040101010101" charset="-122"/>
                <a:ea typeface="汉仪全唐诗简" panose="00020600040101010101" charset="-122"/>
                <a:cs typeface="思源宋体 SemiBold" panose="02020600000000000000" charset="-122"/>
                <a:sym typeface="+mn-ea"/>
              </a:rPr>
              <a:t>看门狗</a:t>
            </a:r>
          </a:p>
        </p:txBody>
      </p:sp>
    </p:spTree>
    <p:extLst>
      <p:ext uri="{BB962C8B-B14F-4D97-AF65-F5344CB8AC3E}">
        <p14:creationId xmlns:p14="http://schemas.microsoft.com/office/powerpoint/2010/main" val="3049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58E73101-6FD7-40E1-98B8-D079FD282860}"/>
              </a:ext>
            </a:extLst>
          </p:cNvPr>
          <p:cNvCxnSpPr>
            <a:cxnSpLocks/>
          </p:cNvCxnSpPr>
          <p:nvPr/>
        </p:nvCxnSpPr>
        <p:spPr>
          <a:xfrm>
            <a:off x="9111916" y="5824037"/>
            <a:ext cx="2407029" cy="0"/>
          </a:xfrm>
          <a:prstGeom prst="line">
            <a:avLst/>
          </a:prstGeom>
          <a:ln w="63500">
            <a:solidFill>
              <a:srgbClr val="7F17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973" y="4938149"/>
            <a:ext cx="1306054" cy="1297880"/>
          </a:xfrm>
          <a:prstGeom prst="rect">
            <a:avLst/>
          </a:prstGeom>
        </p:spPr>
      </p:pic>
      <p:sp>
        <p:nvSpPr>
          <p:cNvPr id="12" name="PA_矩形 29">
            <a:extLst>
              <a:ext uri="{FF2B5EF4-FFF2-40B4-BE49-F238E27FC236}">
                <a16:creationId xmlns:a16="http://schemas.microsoft.com/office/drawing/2014/main" id="{E1D2C08E-E4A1-46D1-98C3-47904F40683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669466" y="2495150"/>
            <a:ext cx="5931232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"/>
              </a:rPr>
              <a:t>汇报完毕</a:t>
            </a:r>
          </a:p>
        </p:txBody>
      </p:sp>
      <p:sp>
        <p:nvSpPr>
          <p:cNvPr id="4" name="PA_矩形 29">
            <a:extLst>
              <a:ext uri="{FF2B5EF4-FFF2-40B4-BE49-F238E27FC236}">
                <a16:creationId xmlns:a16="http://schemas.microsoft.com/office/drawing/2014/main" id="{3ACC26BC-58DD-F006-DEE0-6F18FE8E6F6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618809" y="4720087"/>
            <a:ext cx="438061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"/>
              </a:rPr>
              <a:t>G1-EoSmart-Design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F5B121-204A-ED5C-6B4E-85C989545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577" y="214074"/>
            <a:ext cx="4698078" cy="642985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E94335E-29E3-4FF6-921C-0B76484583A0}"/>
              </a:ext>
            </a:extLst>
          </p:cNvPr>
          <p:cNvSpPr/>
          <p:nvPr/>
        </p:nvSpPr>
        <p:spPr>
          <a:xfrm>
            <a:off x="3464063" y="1116887"/>
            <a:ext cx="8197516" cy="705853"/>
          </a:xfrm>
          <a:prstGeom prst="rect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629815-8A7A-0F23-44BB-3BAB9B26B96D}"/>
              </a:ext>
            </a:extLst>
          </p:cNvPr>
          <p:cNvSpPr txBox="1"/>
          <p:nvPr/>
        </p:nvSpPr>
        <p:spPr>
          <a:xfrm>
            <a:off x="8872727" y="5354810"/>
            <a:ext cx="438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记得住，说得出，内心渴望</a:t>
            </a:r>
          </a:p>
        </p:txBody>
      </p:sp>
    </p:spTree>
    <p:extLst>
      <p:ext uri="{BB962C8B-B14F-4D97-AF65-F5344CB8AC3E}">
        <p14:creationId xmlns:p14="http://schemas.microsoft.com/office/powerpoint/2010/main" val="2708122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A6997414-00E9-4905-B310-70DAD09C2275}"/>
              </a:ext>
            </a:extLst>
          </p:cNvPr>
          <p:cNvSpPr txBox="1"/>
          <p:nvPr/>
        </p:nvSpPr>
        <p:spPr>
          <a:xfrm>
            <a:off x="3976781" y="2828835"/>
            <a:ext cx="437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组员介绍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611254-1E28-404C-A290-90D7B94EEBD5}"/>
              </a:ext>
            </a:extLst>
          </p:cNvPr>
          <p:cNvSpPr txBox="1"/>
          <p:nvPr/>
        </p:nvSpPr>
        <p:spPr>
          <a:xfrm>
            <a:off x="387652" y="3228747"/>
            <a:ext cx="200247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5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</a:t>
            </a:r>
            <a:endParaRPr kumimoji="1" lang="zh-CN" altLang="en-US" sz="96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5209559-48C5-4ADC-8894-4E07FC510E43}"/>
              </a:ext>
            </a:extLst>
          </p:cNvPr>
          <p:cNvSpPr txBox="1"/>
          <p:nvPr/>
        </p:nvSpPr>
        <p:spPr>
          <a:xfrm>
            <a:off x="571998" y="2977218"/>
            <a:ext cx="163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</a:t>
            </a:r>
            <a:endParaRPr kumimoji="1"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DEEB4D-231A-457F-8103-100DD6522674}"/>
              </a:ext>
            </a:extLst>
          </p:cNvPr>
          <p:cNvSpPr/>
          <p:nvPr/>
        </p:nvSpPr>
        <p:spPr>
          <a:xfrm>
            <a:off x="0" y="5144012"/>
            <a:ext cx="3304674" cy="705853"/>
          </a:xfrm>
          <a:prstGeom prst="rect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6E7AF38-FDCB-40F1-8BD2-80483D1460DF}"/>
              </a:ext>
            </a:extLst>
          </p:cNvPr>
          <p:cNvCxnSpPr>
            <a:cxnSpLocks/>
          </p:cNvCxnSpPr>
          <p:nvPr/>
        </p:nvCxnSpPr>
        <p:spPr>
          <a:xfrm rot="5400000">
            <a:off x="9368589" y="3690412"/>
            <a:ext cx="2407029" cy="0"/>
          </a:xfrm>
          <a:prstGeom prst="line">
            <a:avLst/>
          </a:prstGeom>
          <a:ln w="63500">
            <a:solidFill>
              <a:srgbClr val="7F17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66" y="615471"/>
            <a:ext cx="1633034" cy="1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3" grpId="0"/>
      <p:bldP spid="1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A91A2124-81EB-45A6-817F-996D39FC9DAE}"/>
              </a:ext>
            </a:extLst>
          </p:cNvPr>
          <p:cNvGrpSpPr/>
          <p:nvPr/>
        </p:nvGrpSpPr>
        <p:grpSpPr>
          <a:xfrm>
            <a:off x="0" y="203648"/>
            <a:ext cx="2273012" cy="550087"/>
            <a:chOff x="0" y="245553"/>
            <a:chExt cx="2273012" cy="550087"/>
          </a:xfrm>
        </p:grpSpPr>
        <p:sp>
          <p:nvSpPr>
            <p:cNvPr id="35" name="文本框 25">
              <a:extLst>
                <a:ext uri="{FF2B5EF4-FFF2-40B4-BE49-F238E27FC236}">
                  <a16:creationId xmlns:a16="http://schemas.microsoft.com/office/drawing/2014/main" id="{B5D888ED-5032-42B3-BB9A-2441AA9FB203}"/>
                </a:ext>
              </a:extLst>
            </p:cNvPr>
            <p:cNvSpPr txBox="1"/>
            <p:nvPr/>
          </p:nvSpPr>
          <p:spPr>
            <a:xfrm>
              <a:off x="722588" y="245553"/>
              <a:ext cx="1550424" cy="55008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</a:pPr>
              <a:r>
                <a:rPr lang="zh-CN" altLang="en-US" sz="2667" b="1" dirty="0">
                  <a:ea typeface="思源黑体 CN Medium" panose="020B0600000000000000" pitchFamily="34" charset="-122"/>
                  <a:cs typeface="+mn-ea"/>
                  <a:sym typeface="+mn-lt"/>
                </a:rPr>
                <a:t>组员介绍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852ADA8-F88D-4994-B898-FD35B228FB28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1FB33AD-4307-3E2D-A8D3-CEB5BB869570}"/>
              </a:ext>
            </a:extLst>
          </p:cNvPr>
          <p:cNvSpPr/>
          <p:nvPr/>
        </p:nvSpPr>
        <p:spPr>
          <a:xfrm>
            <a:off x="4433916" y="140670"/>
            <a:ext cx="3324167" cy="1442213"/>
          </a:xfrm>
          <a:prstGeom prst="rect">
            <a:avLst/>
          </a:prstGeom>
          <a:solidFill>
            <a:srgbClr val="6C6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物联网工程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翟乐炜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B8A218B-4845-E58A-8089-8DFBE5043B3F}"/>
              </a:ext>
            </a:extLst>
          </p:cNvPr>
          <p:cNvSpPr/>
          <p:nvPr/>
        </p:nvSpPr>
        <p:spPr>
          <a:xfrm>
            <a:off x="4433915" y="1634840"/>
            <a:ext cx="3324167" cy="429491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目标梯子节奏 规则规划重点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A89B468-3ABB-B912-2A71-A146851E952C}"/>
              </a:ext>
            </a:extLst>
          </p:cNvPr>
          <p:cNvSpPr/>
          <p:nvPr/>
        </p:nvSpPr>
        <p:spPr>
          <a:xfrm>
            <a:off x="460741" y="2639292"/>
            <a:ext cx="2559089" cy="109450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需求员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物联网工程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冯佳明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04B5CEC-5FAD-FEE5-0BA0-0CDCB9879C30}"/>
              </a:ext>
            </a:extLst>
          </p:cNvPr>
          <p:cNvSpPr/>
          <p:nvPr/>
        </p:nvSpPr>
        <p:spPr>
          <a:xfrm>
            <a:off x="431222" y="3879268"/>
            <a:ext cx="2559090" cy="429491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DIY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需求规划 三栏痕迹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841324B-EB61-113D-D97C-1A9F1639EF77}"/>
              </a:ext>
            </a:extLst>
          </p:cNvPr>
          <p:cNvSpPr/>
          <p:nvPr/>
        </p:nvSpPr>
        <p:spPr>
          <a:xfrm>
            <a:off x="3355264" y="2639290"/>
            <a:ext cx="2559089" cy="109450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周志员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胡博浩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B49E365-152F-52A2-8BA8-6C518E206900}"/>
              </a:ext>
            </a:extLst>
          </p:cNvPr>
          <p:cNvSpPr/>
          <p:nvPr/>
        </p:nvSpPr>
        <p:spPr>
          <a:xfrm>
            <a:off x="6206375" y="2639289"/>
            <a:ext cx="2409613" cy="109450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优裁员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侯博文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A360C23-0213-6A25-EB26-56C890F6801F}"/>
              </a:ext>
            </a:extLst>
          </p:cNvPr>
          <p:cNvSpPr/>
          <p:nvPr/>
        </p:nvSpPr>
        <p:spPr>
          <a:xfrm>
            <a:off x="8838738" y="2639288"/>
            <a:ext cx="2553238" cy="109450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展示员</a:t>
            </a:r>
            <a:endParaRPr lang="en-US" altLang="zh-CN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信息安全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陆皓喆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B090FA1-0619-62C5-6626-7687B3564F97}"/>
              </a:ext>
            </a:extLst>
          </p:cNvPr>
          <p:cNvSpPr/>
          <p:nvPr/>
        </p:nvSpPr>
        <p:spPr>
          <a:xfrm>
            <a:off x="3355264" y="3865416"/>
            <a:ext cx="2559090" cy="429491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问题分类周志 跟踪精进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CE33E27-2DD8-0A47-E882-B4301D682CD7}"/>
              </a:ext>
            </a:extLst>
          </p:cNvPr>
          <p:cNvSpPr/>
          <p:nvPr/>
        </p:nvSpPr>
        <p:spPr>
          <a:xfrm>
            <a:off x="6206375" y="3865414"/>
            <a:ext cx="2409613" cy="429491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硬软裁剪功耗 注释代码优化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7A4A316-FF75-80E4-B72E-07C346F05C1F}"/>
              </a:ext>
            </a:extLst>
          </p:cNvPr>
          <p:cNvSpPr/>
          <p:nvPr/>
        </p:nvSpPr>
        <p:spPr>
          <a:xfrm>
            <a:off x="8838738" y="3865413"/>
            <a:ext cx="2553238" cy="429491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课交叉 剧本融合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78EA2F1-B96E-F5B9-4E3D-46F595B2D0CA}"/>
              </a:ext>
            </a:extLst>
          </p:cNvPr>
          <p:cNvSpPr/>
          <p:nvPr/>
        </p:nvSpPr>
        <p:spPr>
          <a:xfrm>
            <a:off x="8291946" y="313176"/>
            <a:ext cx="3387436" cy="1442212"/>
          </a:xfrm>
          <a:prstGeom prst="rect">
            <a:avLst/>
          </a:prstGeom>
          <a:solidFill>
            <a:srgbClr val="6C63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组长在保证完成项目底线要求的同时，提出了许多创新点，团结组员，使组内氛围良好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02F2C0E-437E-D091-1843-319B303A0EB2}"/>
              </a:ext>
            </a:extLst>
          </p:cNvPr>
          <p:cNvCxnSpPr>
            <a:stCxn id="11" idx="3"/>
            <a:endCxn id="2" idx="1"/>
          </p:cNvCxnSpPr>
          <p:nvPr/>
        </p:nvCxnSpPr>
        <p:spPr>
          <a:xfrm>
            <a:off x="7758083" y="861777"/>
            <a:ext cx="533863" cy="172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61614C86-089F-277F-7216-1F39AE0C506C}"/>
              </a:ext>
            </a:extLst>
          </p:cNvPr>
          <p:cNvSpPr/>
          <p:nvPr/>
        </p:nvSpPr>
        <p:spPr>
          <a:xfrm>
            <a:off x="431222" y="4613563"/>
            <a:ext cx="2559090" cy="1655618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精准把握组内需求，在每次课能够总结组内的需求，定制组内的规划，并且也配合完成了许多组内的代码工作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306BD41-CC1F-C3E1-4322-AB1F70939527}"/>
              </a:ext>
            </a:extLst>
          </p:cNvPr>
          <p:cNvSpPr/>
          <p:nvPr/>
        </p:nvSpPr>
        <p:spPr>
          <a:xfrm>
            <a:off x="3243867" y="4613563"/>
            <a:ext cx="2781881" cy="1655618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能够精准分类项目问题，在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GitLab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上每周总结归纳本组的问题，并且回答部分其他组提出的问题，配合组内完成项目代码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8FA8F31-4157-BCC8-FF12-FEF1A8CB7B1E}"/>
              </a:ext>
            </a:extLst>
          </p:cNvPr>
          <p:cNvSpPr/>
          <p:nvPr/>
        </p:nvSpPr>
        <p:spPr>
          <a:xfrm>
            <a:off x="6166254" y="4613563"/>
            <a:ext cx="2559090" cy="1655618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完成了项目的硬件和软件的裁剪，包括大部分代码和注释的修改与优化，完成了本组纸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的设计，提出许多创新点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64949E-7ECE-9B78-BC2E-5A5F756ECF23}"/>
              </a:ext>
            </a:extLst>
          </p:cNvPr>
          <p:cNvSpPr/>
          <p:nvPr/>
        </p:nvSpPr>
        <p:spPr>
          <a:xfrm>
            <a:off x="8832886" y="4613563"/>
            <a:ext cx="2927892" cy="1655618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完成每周项目内容展示，拍摄视频和照片，提出许多创新点，完成部分代码的编写与精进对齐，完成课设实验展示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和汇报工作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835ACCA-A3AE-DD54-682A-A50E7D4BF072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411181" y="4294905"/>
            <a:ext cx="1" cy="33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9B67C76-3F5D-2405-60ED-CB33C594338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634807" y="4281729"/>
            <a:ext cx="1" cy="331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34A0DA2-0ADE-AA64-DC74-DB9BF90E19F1}"/>
              </a:ext>
            </a:extLst>
          </p:cNvPr>
          <p:cNvCxnSpPr>
            <a:cxnSpLocks/>
            <a:stCxn id="17" idx="2"/>
            <a:endCxn id="5" idx="0"/>
          </p:cNvCxnSpPr>
          <p:nvPr/>
        </p:nvCxnSpPr>
        <p:spPr>
          <a:xfrm>
            <a:off x="1710767" y="4308759"/>
            <a:ext cx="0" cy="304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27D6B2C-A6D6-DC03-4A36-B098F8DAF0B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0222171" y="4281729"/>
            <a:ext cx="74661" cy="331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61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文本框 114">
            <a:extLst>
              <a:ext uri="{FF2B5EF4-FFF2-40B4-BE49-F238E27FC236}">
                <a16:creationId xmlns:a16="http://schemas.microsoft.com/office/drawing/2014/main" id="{A6997414-00E9-4905-B310-70DAD09C2275}"/>
              </a:ext>
            </a:extLst>
          </p:cNvPr>
          <p:cNvSpPr txBox="1"/>
          <p:nvPr/>
        </p:nvSpPr>
        <p:spPr>
          <a:xfrm>
            <a:off x="3762379" y="2767082"/>
            <a:ext cx="50321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5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主题课设规划表</a:t>
            </a:r>
            <a:endParaRPr lang="en-US" altLang="zh-CN" sz="54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经典综艺体简" panose="02010609000101010101" pitchFamily="49" charset="-122"/>
              <a:sym typeface="Arial" panose="020B0604020202020204" pitchFamily="34" charset="0"/>
            </a:endParaRPr>
          </a:p>
          <a:p>
            <a:pPr lvl="0" algn="ctr" defTabSz="914400">
              <a:defRPr/>
            </a:pPr>
            <a:r>
              <a:rPr lang="zh-CN" altLang="en-US" sz="54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经典综艺体简" panose="02010609000101010101" pitchFamily="49" charset="-122"/>
                <a:sym typeface="Arial" panose="020B0604020202020204" pitchFamily="34" charset="0"/>
              </a:rPr>
              <a:t>摘要介绍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3611254-1E28-404C-A290-90D7B94EEBD5}"/>
              </a:ext>
            </a:extLst>
          </p:cNvPr>
          <p:cNvSpPr txBox="1"/>
          <p:nvPr/>
        </p:nvSpPr>
        <p:spPr>
          <a:xfrm>
            <a:off x="427728" y="3228747"/>
            <a:ext cx="19223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115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02</a:t>
            </a:r>
            <a:endParaRPr kumimoji="1" lang="zh-CN" altLang="en-US" sz="96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5209559-48C5-4ADC-8894-4E07FC510E43}"/>
              </a:ext>
            </a:extLst>
          </p:cNvPr>
          <p:cNvSpPr txBox="1"/>
          <p:nvPr/>
        </p:nvSpPr>
        <p:spPr>
          <a:xfrm>
            <a:off x="571998" y="2977218"/>
            <a:ext cx="16337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2800" b="1" dirty="0">
                <a:latin typeface="思源黑体 CN Bold" panose="020B0800000000000000" pitchFamily="34" charset="-122"/>
                <a:ea typeface="思源黑体 CN Bold" panose="020B0800000000000000" pitchFamily="34" charset="-122"/>
                <a:cs typeface="Arial" panose="020B0604020202020204" pitchFamily="34" charset="0"/>
              </a:rPr>
              <a:t>PART</a:t>
            </a:r>
            <a:endParaRPr kumimoji="1" lang="zh-CN" altLang="en-US" sz="2800" b="1" dirty="0">
              <a:latin typeface="思源黑体 CN Bold" panose="020B0800000000000000" pitchFamily="34" charset="-122"/>
              <a:ea typeface="思源黑体 CN Bold" panose="020B08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4DEEB4D-231A-457F-8103-100DD6522674}"/>
              </a:ext>
            </a:extLst>
          </p:cNvPr>
          <p:cNvSpPr/>
          <p:nvPr/>
        </p:nvSpPr>
        <p:spPr>
          <a:xfrm>
            <a:off x="0" y="5144012"/>
            <a:ext cx="3304674" cy="705853"/>
          </a:xfrm>
          <a:prstGeom prst="rect">
            <a:avLst/>
          </a:prstGeom>
          <a:solidFill>
            <a:srgbClr val="7F17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6E7AF38-FDCB-40F1-8BD2-80483D1460DF}"/>
              </a:ext>
            </a:extLst>
          </p:cNvPr>
          <p:cNvCxnSpPr>
            <a:cxnSpLocks/>
          </p:cNvCxnSpPr>
          <p:nvPr/>
        </p:nvCxnSpPr>
        <p:spPr>
          <a:xfrm rot="5400000">
            <a:off x="9368589" y="3690412"/>
            <a:ext cx="2407029" cy="0"/>
          </a:xfrm>
          <a:prstGeom prst="line">
            <a:avLst/>
          </a:prstGeom>
          <a:ln w="63500">
            <a:solidFill>
              <a:srgbClr val="7F17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866" y="615471"/>
            <a:ext cx="1633034" cy="1622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8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23" grpId="0"/>
      <p:bldP spid="1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17F391D5-8C21-467C-9C6F-3A7CFAD02C38}"/>
              </a:ext>
            </a:extLst>
          </p:cNvPr>
          <p:cNvGrpSpPr/>
          <p:nvPr/>
        </p:nvGrpSpPr>
        <p:grpSpPr>
          <a:xfrm>
            <a:off x="0" y="203648"/>
            <a:ext cx="3728539" cy="497639"/>
            <a:chOff x="0" y="245553"/>
            <a:chExt cx="3728539" cy="497639"/>
          </a:xfrm>
        </p:grpSpPr>
        <p:sp>
          <p:nvSpPr>
            <p:cNvPr id="39" name="文本框 25">
              <a:extLst>
                <a:ext uri="{FF2B5EF4-FFF2-40B4-BE49-F238E27FC236}">
                  <a16:creationId xmlns:a16="http://schemas.microsoft.com/office/drawing/2014/main" id="{E8A0A64B-C5AF-4D7C-9798-CD66863BB92E}"/>
                </a:ext>
              </a:extLst>
            </p:cNvPr>
            <p:cNvSpPr txBox="1"/>
            <p:nvPr/>
          </p:nvSpPr>
          <p:spPr>
            <a:xfrm>
              <a:off x="722588" y="245553"/>
              <a:ext cx="3005951" cy="43037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主题课设规划表摘要介绍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3247D4-F603-4276-A6D1-8A45E67B5CAB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13EAADA-3E92-B3BC-BF06-1D21C1C35F30}"/>
              </a:ext>
            </a:extLst>
          </p:cNvPr>
          <p:cNvSpPr txBox="1"/>
          <p:nvPr/>
        </p:nvSpPr>
        <p:spPr>
          <a:xfrm>
            <a:off x="431642" y="1052946"/>
            <a:ext cx="5373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课设任务概述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b="1" dirty="0">
                <a:solidFill>
                  <a:srgbClr val="2EA1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b="1" dirty="0">
                <a:solidFill>
                  <a:srgbClr val="2EA1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EO-Smart</a:t>
            </a:r>
            <a:r>
              <a:rPr lang="zh-CN" altLang="en-US" b="1" dirty="0">
                <a:solidFill>
                  <a:srgbClr val="2EA1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电动物联车控制板，实现除乘加设计目标，</a:t>
            </a:r>
            <a:r>
              <a:rPr lang="en-US" altLang="zh-CN" b="1" dirty="0">
                <a:solidFill>
                  <a:srgbClr val="2EA1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b="1" dirty="0">
                <a:solidFill>
                  <a:srgbClr val="2EA1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操</a:t>
            </a:r>
            <a:r>
              <a:rPr lang="en-US" altLang="zh-CN" b="1" dirty="0">
                <a:solidFill>
                  <a:srgbClr val="2EA1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>
                <a:solidFill>
                  <a:srgbClr val="2EA12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，添加温控，电量显示，出队入队功能等特色功能</a:t>
            </a:r>
            <a:endParaRPr lang="zh-CN" altLang="en-US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6135618-9BE2-A05A-AAA2-7E9E02E0D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436" y="1480531"/>
            <a:ext cx="4509656" cy="51738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33478B6-8CDF-919F-41F2-F7515AAB5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42" y="2830221"/>
            <a:ext cx="5798495" cy="382413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4347A00-688C-357A-63DC-DCDF1E3C8D9A}"/>
              </a:ext>
            </a:extLst>
          </p:cNvPr>
          <p:cNvSpPr txBox="1"/>
          <p:nvPr/>
        </p:nvSpPr>
        <p:spPr>
          <a:xfrm>
            <a:off x="431642" y="2302867"/>
            <a:ext cx="257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总体框图概述：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B4A12B-7731-5CC7-448F-188FA8EFD289}"/>
              </a:ext>
            </a:extLst>
          </p:cNvPr>
          <p:cNvSpPr txBox="1"/>
          <p:nvPr/>
        </p:nvSpPr>
        <p:spPr>
          <a:xfrm>
            <a:off x="7130315" y="1052946"/>
            <a:ext cx="2572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总体流程分割：</a:t>
            </a:r>
          </a:p>
        </p:txBody>
      </p:sp>
    </p:spTree>
    <p:extLst>
      <p:ext uri="{BB962C8B-B14F-4D97-AF65-F5344CB8AC3E}">
        <p14:creationId xmlns:p14="http://schemas.microsoft.com/office/powerpoint/2010/main" val="395376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DFDFD681-2CF7-7712-A165-D18F8FCC8A03}"/>
              </a:ext>
            </a:extLst>
          </p:cNvPr>
          <p:cNvSpPr/>
          <p:nvPr/>
        </p:nvSpPr>
        <p:spPr>
          <a:xfrm>
            <a:off x="166255" y="1586345"/>
            <a:ext cx="11582400" cy="1539905"/>
          </a:xfrm>
          <a:prstGeom prst="rect">
            <a:avLst/>
          </a:prstGeom>
          <a:solidFill>
            <a:srgbClr val="01C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3DE1E74-99CD-3D6E-2C11-1BA8401B49DA}"/>
              </a:ext>
            </a:extLst>
          </p:cNvPr>
          <p:cNvSpPr/>
          <p:nvPr/>
        </p:nvSpPr>
        <p:spPr>
          <a:xfrm>
            <a:off x="8482002" y="1711036"/>
            <a:ext cx="2926657" cy="40385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31FDD1-994B-46C2-C2B7-09E26FD0CA42}"/>
              </a:ext>
            </a:extLst>
          </p:cNvPr>
          <p:cNvSpPr/>
          <p:nvPr/>
        </p:nvSpPr>
        <p:spPr>
          <a:xfrm>
            <a:off x="4353773" y="1704108"/>
            <a:ext cx="2926657" cy="40455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26CC6C-7C0F-7D7A-4496-1EDE8180B10D}"/>
              </a:ext>
            </a:extLst>
          </p:cNvPr>
          <p:cNvSpPr/>
          <p:nvPr/>
        </p:nvSpPr>
        <p:spPr>
          <a:xfrm>
            <a:off x="429491" y="1704109"/>
            <a:ext cx="2926657" cy="40455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2223555-63B6-488E-A2B5-40E57DA62903}"/>
              </a:ext>
            </a:extLst>
          </p:cNvPr>
          <p:cNvGrpSpPr/>
          <p:nvPr/>
        </p:nvGrpSpPr>
        <p:grpSpPr>
          <a:xfrm>
            <a:off x="0" y="242030"/>
            <a:ext cx="2495384" cy="459257"/>
            <a:chOff x="0" y="283935"/>
            <a:chExt cx="2495384" cy="459257"/>
          </a:xfrm>
        </p:grpSpPr>
        <p:sp>
          <p:nvSpPr>
            <p:cNvPr id="55" name="文本框 25">
              <a:extLst>
                <a:ext uri="{FF2B5EF4-FFF2-40B4-BE49-F238E27FC236}">
                  <a16:creationId xmlns:a16="http://schemas.microsoft.com/office/drawing/2014/main" id="{474D23DB-E1B2-49F3-9527-BF2E102DA20D}"/>
                </a:ext>
              </a:extLst>
            </p:cNvPr>
            <p:cNvSpPr txBox="1"/>
            <p:nvPr/>
          </p:nvSpPr>
          <p:spPr>
            <a:xfrm>
              <a:off x="771834" y="283935"/>
              <a:ext cx="17235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 defTabSz="914400">
                <a:defRPr/>
              </a:pPr>
              <a:r>
                <a:rPr lang="zh-CN" altLang="en-US" sz="2000" b="1" dirty="0">
                  <a:latin typeface="思源黑体 CN Bold" panose="020B0800000000000000" pitchFamily="34" charset="-122"/>
                  <a:ea typeface="思源黑体 CN Bold" panose="020B0800000000000000" pitchFamily="34" charset="-122"/>
                  <a:cs typeface="经典综艺体简" panose="02010609000101010101" pitchFamily="49" charset="-122"/>
                  <a:sym typeface="Arial" panose="020B0604020202020204" pitchFamily="34" charset="0"/>
                </a:rPr>
                <a:t>除乘加三法则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CBC66D6B-4086-49CF-8C40-BBB8B3BE66F3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@稿定PPT实验室 出品-13-1">
            <a:extLst>
              <a:ext uri="{FF2B5EF4-FFF2-40B4-BE49-F238E27FC236}">
                <a16:creationId xmlns:a16="http://schemas.microsoft.com/office/drawing/2014/main" id="{7A2576EE-92D3-4FA5-74B4-FA67E287254B}"/>
              </a:ext>
            </a:extLst>
          </p:cNvPr>
          <p:cNvSpPr txBox="1"/>
          <p:nvPr/>
        </p:nvSpPr>
        <p:spPr>
          <a:xfrm>
            <a:off x="1209312" y="1987025"/>
            <a:ext cx="1543777" cy="11021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lang="zh-CN" altLang="en-US" sz="8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除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" name="@稿定PPT实验室 出品-13-2">
            <a:extLst>
              <a:ext uri="{FF2B5EF4-FFF2-40B4-BE49-F238E27FC236}">
                <a16:creationId xmlns:a16="http://schemas.microsoft.com/office/drawing/2014/main" id="{6EFA283D-06F9-27FD-D653-2CAB02192D95}"/>
              </a:ext>
            </a:extLst>
          </p:cNvPr>
          <p:cNvSpPr txBox="1"/>
          <p:nvPr/>
        </p:nvSpPr>
        <p:spPr>
          <a:xfrm>
            <a:off x="589371" y="3089213"/>
            <a:ext cx="2479411" cy="193758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Eo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-Smart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全面缓解了交通负荷，洞察了项目目标，实现了全向互联</a:t>
            </a:r>
            <a:endParaRPr lang="zh-CN" altLang="en-US" sz="1600" dirty="0"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7" name="@稿定PPT实验室 出品-13-1">
            <a:extLst>
              <a:ext uri="{FF2B5EF4-FFF2-40B4-BE49-F238E27FC236}">
                <a16:creationId xmlns:a16="http://schemas.microsoft.com/office/drawing/2014/main" id="{14B9CBC4-6BBB-D984-3296-2B74F0605BF6}"/>
              </a:ext>
            </a:extLst>
          </p:cNvPr>
          <p:cNvSpPr txBox="1"/>
          <p:nvPr/>
        </p:nvSpPr>
        <p:spPr>
          <a:xfrm>
            <a:off x="5138692" y="1987025"/>
            <a:ext cx="1543777" cy="11021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lang="zh-CN" altLang="en-US" sz="8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乘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8" name="@稿定PPT实验室 出品-13-2">
            <a:extLst>
              <a:ext uri="{FF2B5EF4-FFF2-40B4-BE49-F238E27FC236}">
                <a16:creationId xmlns:a16="http://schemas.microsoft.com/office/drawing/2014/main" id="{EBB583BD-C70F-E953-80AC-D5291037B9E5}"/>
              </a:ext>
            </a:extLst>
          </p:cNvPr>
          <p:cNvSpPr txBox="1"/>
          <p:nvPr/>
        </p:nvSpPr>
        <p:spPr>
          <a:xfrm>
            <a:off x="4443750" y="3014907"/>
            <a:ext cx="2746701" cy="14230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在深度课设中，本组实现了</a:t>
            </a:r>
            <a:r>
              <a:rPr lang="en-US" altLang="zh-CN" sz="16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Eo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-Smart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  <a:sym typeface="Arial" panose="020B0604020202020204" pitchFamily="34" charset="0"/>
              </a:rPr>
              <a:t>的数据创造与消费，实现了出入队、边界检测、路径规划等功能，放大课设目标，洞察嵌入系统形态</a:t>
            </a:r>
          </a:p>
        </p:txBody>
      </p:sp>
      <p:sp>
        <p:nvSpPr>
          <p:cNvPr id="10" name="@稿定PPT实验室 出品-13-1">
            <a:extLst>
              <a:ext uri="{FF2B5EF4-FFF2-40B4-BE49-F238E27FC236}">
                <a16:creationId xmlns:a16="http://schemas.microsoft.com/office/drawing/2014/main" id="{F981901F-F2C1-2285-B42C-D93B3849AA0C}"/>
              </a:ext>
            </a:extLst>
          </p:cNvPr>
          <p:cNvSpPr txBox="1"/>
          <p:nvPr/>
        </p:nvSpPr>
        <p:spPr>
          <a:xfrm>
            <a:off x="9365310" y="1987025"/>
            <a:ext cx="1543777" cy="110218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lang="zh-CN" altLang="en-US" sz="8000" dirty="0">
                <a:solidFill>
                  <a:schemeClr val="bg1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Arial" panose="020B0604020202020204" pitchFamily="34" charset="0"/>
              </a:rPr>
              <a:t>加</a:t>
            </a:r>
            <a:endParaRPr kumimoji="0" lang="zh-CN" altLang="en-US" sz="80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11" name="@稿定PPT实验室 出品-13-2">
            <a:extLst>
              <a:ext uri="{FF2B5EF4-FFF2-40B4-BE49-F238E27FC236}">
                <a16:creationId xmlns:a16="http://schemas.microsoft.com/office/drawing/2014/main" id="{40E17CE9-AF72-DD56-C453-05AD6CF1158C}"/>
              </a:ext>
            </a:extLst>
          </p:cNvPr>
          <p:cNvSpPr txBox="1"/>
          <p:nvPr/>
        </p:nvSpPr>
        <p:spPr>
          <a:xfrm>
            <a:off x="8463501" y="3014907"/>
            <a:ext cx="2963657" cy="142303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lnSpc>
                <a:spcPct val="150000"/>
              </a:lnSpc>
              <a:buSzPct val="25000"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我们的项目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EO-Smart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实现了群组到单体的回滚，完成了离队的功能目标；同时实现看门狗机制和异常回滚机制，可以从故障状态回滚到我们的最初状态，体现了我们的加法法则</a:t>
            </a:r>
            <a:endParaRPr lang="zh-CN" altLang="en-US" sz="1400" b="1" dirty="0">
              <a:solidFill>
                <a:schemeClr val="bg1"/>
              </a:solidFill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阿里巴巴普惠体 2.0 35 Thin" panose="00020600040101010101" pitchFamily="18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40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17F391D5-8C21-467C-9C6F-3A7CFAD02C38}"/>
              </a:ext>
            </a:extLst>
          </p:cNvPr>
          <p:cNvGrpSpPr/>
          <p:nvPr/>
        </p:nvGrpSpPr>
        <p:grpSpPr>
          <a:xfrm>
            <a:off x="0" y="203648"/>
            <a:ext cx="3728539" cy="497639"/>
            <a:chOff x="0" y="245553"/>
            <a:chExt cx="3728539" cy="497639"/>
          </a:xfrm>
        </p:grpSpPr>
        <p:sp>
          <p:nvSpPr>
            <p:cNvPr id="39" name="文本框 25">
              <a:extLst>
                <a:ext uri="{FF2B5EF4-FFF2-40B4-BE49-F238E27FC236}">
                  <a16:creationId xmlns:a16="http://schemas.microsoft.com/office/drawing/2014/main" id="{E8A0A64B-C5AF-4D7C-9798-CD66863BB92E}"/>
                </a:ext>
              </a:extLst>
            </p:cNvPr>
            <p:cNvSpPr txBox="1"/>
            <p:nvPr/>
          </p:nvSpPr>
          <p:spPr>
            <a:xfrm>
              <a:off x="722588" y="245553"/>
              <a:ext cx="3005951" cy="43037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主题课设规划表摘要介绍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3247D4-F603-4276-A6D1-8A45E67B5CAB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024FA62-E4D2-3A7C-89F1-7A6BDE354E48}"/>
              </a:ext>
            </a:extLst>
          </p:cNvPr>
          <p:cNvSpPr txBox="1"/>
          <p:nvPr/>
        </p:nvSpPr>
        <p:spPr>
          <a:xfrm>
            <a:off x="350365" y="914955"/>
            <a:ext cx="5239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总体群组目标降维：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不完整圆 34">
            <a:extLst>
              <a:ext uri="{FF2B5EF4-FFF2-40B4-BE49-F238E27FC236}">
                <a16:creationId xmlns:a16="http://schemas.microsoft.com/office/drawing/2014/main" id="{3B4370EC-D02D-CBA8-9CA3-28FC35EFA624}"/>
              </a:ext>
            </a:extLst>
          </p:cNvPr>
          <p:cNvSpPr/>
          <p:nvPr/>
        </p:nvSpPr>
        <p:spPr>
          <a:xfrm>
            <a:off x="545984" y="2086246"/>
            <a:ext cx="4016828" cy="4016828"/>
          </a:xfrm>
          <a:prstGeom prst="pie">
            <a:avLst>
              <a:gd name="adj1" fmla="val 0"/>
              <a:gd name="adj2" fmla="val 1080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7ED17853-963B-D2BA-6E50-44CA5E3BF3D9}"/>
              </a:ext>
            </a:extLst>
          </p:cNvPr>
          <p:cNvSpPr/>
          <p:nvPr/>
        </p:nvSpPr>
        <p:spPr>
          <a:xfrm>
            <a:off x="914871" y="2064106"/>
            <a:ext cx="2008414" cy="2008414"/>
          </a:xfrm>
          <a:custGeom>
            <a:avLst/>
            <a:gdLst>
              <a:gd name="connsiteX0" fmla="*/ 2008414 w 4016828"/>
              <a:gd name="connsiteY0" fmla="*/ 0 h 2008414"/>
              <a:gd name="connsiteX1" fmla="*/ 4016828 w 4016828"/>
              <a:gd name="connsiteY1" fmla="*/ 2008414 h 2008414"/>
              <a:gd name="connsiteX2" fmla="*/ 2008414 w 4016828"/>
              <a:gd name="connsiteY2" fmla="*/ 2008414 h 2008414"/>
              <a:gd name="connsiteX3" fmla="*/ 0 w 4016828"/>
              <a:gd name="connsiteY3" fmla="*/ 2008414 h 2008414"/>
              <a:gd name="connsiteX4" fmla="*/ 2008414 w 4016828"/>
              <a:gd name="connsiteY4" fmla="*/ 0 h 2008414"/>
              <a:gd name="connsiteX0-1" fmla="*/ 2008414 w 4019505"/>
              <a:gd name="connsiteY0-2" fmla="*/ 228406 h 2236820"/>
              <a:gd name="connsiteX1-3" fmla="*/ 2428496 w 4019505"/>
              <a:gd name="connsiteY1-4" fmla="*/ 270134 h 2236820"/>
              <a:gd name="connsiteX2-5" fmla="*/ 4016828 w 4019505"/>
              <a:gd name="connsiteY2-6" fmla="*/ 2236820 h 2236820"/>
              <a:gd name="connsiteX3-7" fmla="*/ 2008414 w 4019505"/>
              <a:gd name="connsiteY3-8" fmla="*/ 2236820 h 2236820"/>
              <a:gd name="connsiteX4-9" fmla="*/ 0 w 4019505"/>
              <a:gd name="connsiteY4-10" fmla="*/ 2236820 h 2236820"/>
              <a:gd name="connsiteX5" fmla="*/ 2008414 w 4019505"/>
              <a:gd name="connsiteY5" fmla="*/ 228406 h 2236820"/>
              <a:gd name="connsiteX0-11" fmla="*/ 0 w 4019505"/>
              <a:gd name="connsiteY0-12" fmla="*/ 2236820 h 2328260"/>
              <a:gd name="connsiteX1-13" fmla="*/ 2008414 w 4019505"/>
              <a:gd name="connsiteY1-14" fmla="*/ 228406 h 2328260"/>
              <a:gd name="connsiteX2-15" fmla="*/ 2428496 w 4019505"/>
              <a:gd name="connsiteY2-16" fmla="*/ 270134 h 2328260"/>
              <a:gd name="connsiteX3-17" fmla="*/ 4016828 w 4019505"/>
              <a:gd name="connsiteY3-18" fmla="*/ 2236820 h 2328260"/>
              <a:gd name="connsiteX4-19" fmla="*/ 2008414 w 4019505"/>
              <a:gd name="connsiteY4-20" fmla="*/ 2236820 h 2328260"/>
              <a:gd name="connsiteX5-21" fmla="*/ 91440 w 4019505"/>
              <a:gd name="connsiteY5-22" fmla="*/ 2328260 h 2328260"/>
              <a:gd name="connsiteX0-23" fmla="*/ 0 w 4019505"/>
              <a:gd name="connsiteY0-24" fmla="*/ 2236820 h 2331889"/>
              <a:gd name="connsiteX1-25" fmla="*/ 2008414 w 4019505"/>
              <a:gd name="connsiteY1-26" fmla="*/ 228406 h 2331889"/>
              <a:gd name="connsiteX2-27" fmla="*/ 2428496 w 4019505"/>
              <a:gd name="connsiteY2-28" fmla="*/ 270134 h 2331889"/>
              <a:gd name="connsiteX3-29" fmla="*/ 4016828 w 4019505"/>
              <a:gd name="connsiteY3-30" fmla="*/ 2236820 h 2331889"/>
              <a:gd name="connsiteX4-31" fmla="*/ 2008414 w 4019505"/>
              <a:gd name="connsiteY4-32" fmla="*/ 2236820 h 2331889"/>
              <a:gd name="connsiteX5-33" fmla="*/ 96883 w 4019505"/>
              <a:gd name="connsiteY5-34" fmla="*/ 2331889 h 2331889"/>
              <a:gd name="connsiteX0-35" fmla="*/ 0 w 4019505"/>
              <a:gd name="connsiteY0-36" fmla="*/ 2236820 h 2236820"/>
              <a:gd name="connsiteX1-37" fmla="*/ 2008414 w 4019505"/>
              <a:gd name="connsiteY1-38" fmla="*/ 228406 h 2236820"/>
              <a:gd name="connsiteX2-39" fmla="*/ 2428496 w 4019505"/>
              <a:gd name="connsiteY2-40" fmla="*/ 270134 h 2236820"/>
              <a:gd name="connsiteX3-41" fmla="*/ 4016828 w 4019505"/>
              <a:gd name="connsiteY3-42" fmla="*/ 2236820 h 2236820"/>
              <a:gd name="connsiteX4-43" fmla="*/ 2008414 w 4019505"/>
              <a:gd name="connsiteY4-44" fmla="*/ 2236820 h 2236820"/>
              <a:gd name="connsiteX0-45" fmla="*/ 0 w 4019505"/>
              <a:gd name="connsiteY0-46" fmla="*/ 2236820 h 2236820"/>
              <a:gd name="connsiteX1-47" fmla="*/ 2008414 w 4019505"/>
              <a:gd name="connsiteY1-48" fmla="*/ 228406 h 2236820"/>
              <a:gd name="connsiteX2-49" fmla="*/ 2428496 w 4019505"/>
              <a:gd name="connsiteY2-50" fmla="*/ 270134 h 2236820"/>
              <a:gd name="connsiteX3-51" fmla="*/ 4016828 w 4019505"/>
              <a:gd name="connsiteY3-52" fmla="*/ 2236820 h 2236820"/>
              <a:gd name="connsiteX0-53" fmla="*/ 0 w 2428496"/>
              <a:gd name="connsiteY0-54" fmla="*/ 2236820 h 2236820"/>
              <a:gd name="connsiteX1-55" fmla="*/ 2008414 w 2428496"/>
              <a:gd name="connsiteY1-56" fmla="*/ 228406 h 2236820"/>
              <a:gd name="connsiteX2-57" fmla="*/ 2428496 w 2428496"/>
              <a:gd name="connsiteY2-58" fmla="*/ 270134 h 2236820"/>
              <a:gd name="connsiteX0-59" fmla="*/ 0 w 2008414"/>
              <a:gd name="connsiteY0-60" fmla="*/ 2008414 h 2008414"/>
              <a:gd name="connsiteX1-61" fmla="*/ 2008414 w 2008414"/>
              <a:gd name="connsiteY1-62" fmla="*/ 0 h 2008414"/>
              <a:gd name="connsiteX0-63" fmla="*/ 0 w 2008414"/>
              <a:gd name="connsiteY0-64" fmla="*/ 2008414 h 2008414"/>
              <a:gd name="connsiteX1-65" fmla="*/ 2008414 w 2008414"/>
              <a:gd name="connsiteY1-66" fmla="*/ 0 h 20084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008414" h="2008414">
                <a:moveTo>
                  <a:pt x="0" y="2008414"/>
                </a:moveTo>
                <a:cubicBezTo>
                  <a:pt x="0" y="899198"/>
                  <a:pt x="899198" y="0"/>
                  <a:pt x="2008414" y="0"/>
                </a:cubicBezTo>
              </a:path>
            </a:pathLst>
          </a:custGeom>
          <a:noFill/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6DBD9980-1DDB-90EA-0B7B-D164CEC58CF8}"/>
              </a:ext>
            </a:extLst>
          </p:cNvPr>
          <p:cNvSpPr/>
          <p:nvPr/>
        </p:nvSpPr>
        <p:spPr>
          <a:xfrm>
            <a:off x="1309478" y="2458713"/>
            <a:ext cx="1613806" cy="1613806"/>
          </a:xfrm>
          <a:custGeom>
            <a:avLst/>
            <a:gdLst>
              <a:gd name="connsiteX0" fmla="*/ 2008414 w 4016828"/>
              <a:gd name="connsiteY0" fmla="*/ 0 h 2008414"/>
              <a:gd name="connsiteX1" fmla="*/ 4016828 w 4016828"/>
              <a:gd name="connsiteY1" fmla="*/ 2008414 h 2008414"/>
              <a:gd name="connsiteX2" fmla="*/ 2008414 w 4016828"/>
              <a:gd name="connsiteY2" fmla="*/ 2008414 h 2008414"/>
              <a:gd name="connsiteX3" fmla="*/ 0 w 4016828"/>
              <a:gd name="connsiteY3" fmla="*/ 2008414 h 2008414"/>
              <a:gd name="connsiteX4" fmla="*/ 2008414 w 4016828"/>
              <a:gd name="connsiteY4" fmla="*/ 0 h 2008414"/>
              <a:gd name="connsiteX0-1" fmla="*/ 2008414 w 4019505"/>
              <a:gd name="connsiteY0-2" fmla="*/ 228406 h 2236820"/>
              <a:gd name="connsiteX1-3" fmla="*/ 2428496 w 4019505"/>
              <a:gd name="connsiteY1-4" fmla="*/ 270134 h 2236820"/>
              <a:gd name="connsiteX2-5" fmla="*/ 4016828 w 4019505"/>
              <a:gd name="connsiteY2-6" fmla="*/ 2236820 h 2236820"/>
              <a:gd name="connsiteX3-7" fmla="*/ 2008414 w 4019505"/>
              <a:gd name="connsiteY3-8" fmla="*/ 2236820 h 2236820"/>
              <a:gd name="connsiteX4-9" fmla="*/ 0 w 4019505"/>
              <a:gd name="connsiteY4-10" fmla="*/ 2236820 h 2236820"/>
              <a:gd name="connsiteX5" fmla="*/ 2008414 w 4019505"/>
              <a:gd name="connsiteY5" fmla="*/ 228406 h 2236820"/>
              <a:gd name="connsiteX0-11" fmla="*/ 0 w 4019505"/>
              <a:gd name="connsiteY0-12" fmla="*/ 2236820 h 2328260"/>
              <a:gd name="connsiteX1-13" fmla="*/ 2008414 w 4019505"/>
              <a:gd name="connsiteY1-14" fmla="*/ 228406 h 2328260"/>
              <a:gd name="connsiteX2-15" fmla="*/ 2428496 w 4019505"/>
              <a:gd name="connsiteY2-16" fmla="*/ 270134 h 2328260"/>
              <a:gd name="connsiteX3-17" fmla="*/ 4016828 w 4019505"/>
              <a:gd name="connsiteY3-18" fmla="*/ 2236820 h 2328260"/>
              <a:gd name="connsiteX4-19" fmla="*/ 2008414 w 4019505"/>
              <a:gd name="connsiteY4-20" fmla="*/ 2236820 h 2328260"/>
              <a:gd name="connsiteX5-21" fmla="*/ 91440 w 4019505"/>
              <a:gd name="connsiteY5-22" fmla="*/ 2328260 h 2328260"/>
              <a:gd name="connsiteX0-23" fmla="*/ 0 w 4019505"/>
              <a:gd name="connsiteY0-24" fmla="*/ 2236820 h 2331889"/>
              <a:gd name="connsiteX1-25" fmla="*/ 2008414 w 4019505"/>
              <a:gd name="connsiteY1-26" fmla="*/ 228406 h 2331889"/>
              <a:gd name="connsiteX2-27" fmla="*/ 2428496 w 4019505"/>
              <a:gd name="connsiteY2-28" fmla="*/ 270134 h 2331889"/>
              <a:gd name="connsiteX3-29" fmla="*/ 4016828 w 4019505"/>
              <a:gd name="connsiteY3-30" fmla="*/ 2236820 h 2331889"/>
              <a:gd name="connsiteX4-31" fmla="*/ 2008414 w 4019505"/>
              <a:gd name="connsiteY4-32" fmla="*/ 2236820 h 2331889"/>
              <a:gd name="connsiteX5-33" fmla="*/ 96883 w 4019505"/>
              <a:gd name="connsiteY5-34" fmla="*/ 2331889 h 2331889"/>
              <a:gd name="connsiteX0-35" fmla="*/ 0 w 4019505"/>
              <a:gd name="connsiteY0-36" fmla="*/ 2236820 h 2236820"/>
              <a:gd name="connsiteX1-37" fmla="*/ 2008414 w 4019505"/>
              <a:gd name="connsiteY1-38" fmla="*/ 228406 h 2236820"/>
              <a:gd name="connsiteX2-39" fmla="*/ 2428496 w 4019505"/>
              <a:gd name="connsiteY2-40" fmla="*/ 270134 h 2236820"/>
              <a:gd name="connsiteX3-41" fmla="*/ 4016828 w 4019505"/>
              <a:gd name="connsiteY3-42" fmla="*/ 2236820 h 2236820"/>
              <a:gd name="connsiteX4-43" fmla="*/ 2008414 w 4019505"/>
              <a:gd name="connsiteY4-44" fmla="*/ 2236820 h 2236820"/>
              <a:gd name="connsiteX0-45" fmla="*/ 0 w 4019505"/>
              <a:gd name="connsiteY0-46" fmla="*/ 2236820 h 2236820"/>
              <a:gd name="connsiteX1-47" fmla="*/ 2008414 w 4019505"/>
              <a:gd name="connsiteY1-48" fmla="*/ 228406 h 2236820"/>
              <a:gd name="connsiteX2-49" fmla="*/ 2428496 w 4019505"/>
              <a:gd name="connsiteY2-50" fmla="*/ 270134 h 2236820"/>
              <a:gd name="connsiteX3-51" fmla="*/ 4016828 w 4019505"/>
              <a:gd name="connsiteY3-52" fmla="*/ 2236820 h 2236820"/>
              <a:gd name="connsiteX0-53" fmla="*/ 0 w 2428496"/>
              <a:gd name="connsiteY0-54" fmla="*/ 2236820 h 2236820"/>
              <a:gd name="connsiteX1-55" fmla="*/ 2008414 w 2428496"/>
              <a:gd name="connsiteY1-56" fmla="*/ 228406 h 2236820"/>
              <a:gd name="connsiteX2-57" fmla="*/ 2428496 w 2428496"/>
              <a:gd name="connsiteY2-58" fmla="*/ 270134 h 2236820"/>
              <a:gd name="connsiteX0-59" fmla="*/ 0 w 2008414"/>
              <a:gd name="connsiteY0-60" fmla="*/ 2008414 h 2008414"/>
              <a:gd name="connsiteX1-61" fmla="*/ 2008414 w 2008414"/>
              <a:gd name="connsiteY1-62" fmla="*/ 0 h 2008414"/>
              <a:gd name="connsiteX0-63" fmla="*/ 0 w 2008414"/>
              <a:gd name="connsiteY0-64" fmla="*/ 2008414 h 2008414"/>
              <a:gd name="connsiteX1-65" fmla="*/ 2008414 w 2008414"/>
              <a:gd name="connsiteY1-66" fmla="*/ 0 h 20084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008414" h="2008414">
                <a:moveTo>
                  <a:pt x="0" y="2008414"/>
                </a:moveTo>
                <a:cubicBezTo>
                  <a:pt x="0" y="899198"/>
                  <a:pt x="899198" y="0"/>
                  <a:pt x="2008414" y="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1" name="任意多边形: 形状 40">
            <a:extLst>
              <a:ext uri="{FF2B5EF4-FFF2-40B4-BE49-F238E27FC236}">
                <a16:creationId xmlns:a16="http://schemas.microsoft.com/office/drawing/2014/main" id="{4754C4BC-DBDF-2E83-836A-061CB6910ADA}"/>
              </a:ext>
            </a:extLst>
          </p:cNvPr>
          <p:cNvSpPr/>
          <p:nvPr/>
        </p:nvSpPr>
        <p:spPr>
          <a:xfrm>
            <a:off x="1704086" y="2853322"/>
            <a:ext cx="1219199" cy="1219199"/>
          </a:xfrm>
          <a:custGeom>
            <a:avLst/>
            <a:gdLst>
              <a:gd name="connsiteX0" fmla="*/ 2008414 w 4016828"/>
              <a:gd name="connsiteY0" fmla="*/ 0 h 2008414"/>
              <a:gd name="connsiteX1" fmla="*/ 4016828 w 4016828"/>
              <a:gd name="connsiteY1" fmla="*/ 2008414 h 2008414"/>
              <a:gd name="connsiteX2" fmla="*/ 2008414 w 4016828"/>
              <a:gd name="connsiteY2" fmla="*/ 2008414 h 2008414"/>
              <a:gd name="connsiteX3" fmla="*/ 0 w 4016828"/>
              <a:gd name="connsiteY3" fmla="*/ 2008414 h 2008414"/>
              <a:gd name="connsiteX4" fmla="*/ 2008414 w 4016828"/>
              <a:gd name="connsiteY4" fmla="*/ 0 h 2008414"/>
              <a:gd name="connsiteX0-1" fmla="*/ 2008414 w 4019505"/>
              <a:gd name="connsiteY0-2" fmla="*/ 228406 h 2236820"/>
              <a:gd name="connsiteX1-3" fmla="*/ 2428496 w 4019505"/>
              <a:gd name="connsiteY1-4" fmla="*/ 270134 h 2236820"/>
              <a:gd name="connsiteX2-5" fmla="*/ 4016828 w 4019505"/>
              <a:gd name="connsiteY2-6" fmla="*/ 2236820 h 2236820"/>
              <a:gd name="connsiteX3-7" fmla="*/ 2008414 w 4019505"/>
              <a:gd name="connsiteY3-8" fmla="*/ 2236820 h 2236820"/>
              <a:gd name="connsiteX4-9" fmla="*/ 0 w 4019505"/>
              <a:gd name="connsiteY4-10" fmla="*/ 2236820 h 2236820"/>
              <a:gd name="connsiteX5" fmla="*/ 2008414 w 4019505"/>
              <a:gd name="connsiteY5" fmla="*/ 228406 h 2236820"/>
              <a:gd name="connsiteX0-11" fmla="*/ 0 w 4019505"/>
              <a:gd name="connsiteY0-12" fmla="*/ 2236820 h 2328260"/>
              <a:gd name="connsiteX1-13" fmla="*/ 2008414 w 4019505"/>
              <a:gd name="connsiteY1-14" fmla="*/ 228406 h 2328260"/>
              <a:gd name="connsiteX2-15" fmla="*/ 2428496 w 4019505"/>
              <a:gd name="connsiteY2-16" fmla="*/ 270134 h 2328260"/>
              <a:gd name="connsiteX3-17" fmla="*/ 4016828 w 4019505"/>
              <a:gd name="connsiteY3-18" fmla="*/ 2236820 h 2328260"/>
              <a:gd name="connsiteX4-19" fmla="*/ 2008414 w 4019505"/>
              <a:gd name="connsiteY4-20" fmla="*/ 2236820 h 2328260"/>
              <a:gd name="connsiteX5-21" fmla="*/ 91440 w 4019505"/>
              <a:gd name="connsiteY5-22" fmla="*/ 2328260 h 2328260"/>
              <a:gd name="connsiteX0-23" fmla="*/ 0 w 4019505"/>
              <a:gd name="connsiteY0-24" fmla="*/ 2236820 h 2331889"/>
              <a:gd name="connsiteX1-25" fmla="*/ 2008414 w 4019505"/>
              <a:gd name="connsiteY1-26" fmla="*/ 228406 h 2331889"/>
              <a:gd name="connsiteX2-27" fmla="*/ 2428496 w 4019505"/>
              <a:gd name="connsiteY2-28" fmla="*/ 270134 h 2331889"/>
              <a:gd name="connsiteX3-29" fmla="*/ 4016828 w 4019505"/>
              <a:gd name="connsiteY3-30" fmla="*/ 2236820 h 2331889"/>
              <a:gd name="connsiteX4-31" fmla="*/ 2008414 w 4019505"/>
              <a:gd name="connsiteY4-32" fmla="*/ 2236820 h 2331889"/>
              <a:gd name="connsiteX5-33" fmla="*/ 96883 w 4019505"/>
              <a:gd name="connsiteY5-34" fmla="*/ 2331889 h 2331889"/>
              <a:gd name="connsiteX0-35" fmla="*/ 0 w 4019505"/>
              <a:gd name="connsiteY0-36" fmla="*/ 2236820 h 2236820"/>
              <a:gd name="connsiteX1-37" fmla="*/ 2008414 w 4019505"/>
              <a:gd name="connsiteY1-38" fmla="*/ 228406 h 2236820"/>
              <a:gd name="connsiteX2-39" fmla="*/ 2428496 w 4019505"/>
              <a:gd name="connsiteY2-40" fmla="*/ 270134 h 2236820"/>
              <a:gd name="connsiteX3-41" fmla="*/ 4016828 w 4019505"/>
              <a:gd name="connsiteY3-42" fmla="*/ 2236820 h 2236820"/>
              <a:gd name="connsiteX4-43" fmla="*/ 2008414 w 4019505"/>
              <a:gd name="connsiteY4-44" fmla="*/ 2236820 h 2236820"/>
              <a:gd name="connsiteX0-45" fmla="*/ 0 w 4019505"/>
              <a:gd name="connsiteY0-46" fmla="*/ 2236820 h 2236820"/>
              <a:gd name="connsiteX1-47" fmla="*/ 2008414 w 4019505"/>
              <a:gd name="connsiteY1-48" fmla="*/ 228406 h 2236820"/>
              <a:gd name="connsiteX2-49" fmla="*/ 2428496 w 4019505"/>
              <a:gd name="connsiteY2-50" fmla="*/ 270134 h 2236820"/>
              <a:gd name="connsiteX3-51" fmla="*/ 4016828 w 4019505"/>
              <a:gd name="connsiteY3-52" fmla="*/ 2236820 h 2236820"/>
              <a:gd name="connsiteX0-53" fmla="*/ 0 w 2428496"/>
              <a:gd name="connsiteY0-54" fmla="*/ 2236820 h 2236820"/>
              <a:gd name="connsiteX1-55" fmla="*/ 2008414 w 2428496"/>
              <a:gd name="connsiteY1-56" fmla="*/ 228406 h 2236820"/>
              <a:gd name="connsiteX2-57" fmla="*/ 2428496 w 2428496"/>
              <a:gd name="connsiteY2-58" fmla="*/ 270134 h 2236820"/>
              <a:gd name="connsiteX0-59" fmla="*/ 0 w 2008414"/>
              <a:gd name="connsiteY0-60" fmla="*/ 2008414 h 2008414"/>
              <a:gd name="connsiteX1-61" fmla="*/ 2008414 w 2008414"/>
              <a:gd name="connsiteY1-62" fmla="*/ 0 h 2008414"/>
              <a:gd name="connsiteX0-63" fmla="*/ 0 w 2008414"/>
              <a:gd name="connsiteY0-64" fmla="*/ 2008414 h 2008414"/>
              <a:gd name="connsiteX1-65" fmla="*/ 2008414 w 2008414"/>
              <a:gd name="connsiteY1-66" fmla="*/ 0 h 20084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008414" h="2008414">
                <a:moveTo>
                  <a:pt x="0" y="2008414"/>
                </a:moveTo>
                <a:cubicBezTo>
                  <a:pt x="0" y="899198"/>
                  <a:pt x="899198" y="0"/>
                  <a:pt x="2008414" y="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2" name="任意多边形: 形状 41">
            <a:extLst>
              <a:ext uri="{FF2B5EF4-FFF2-40B4-BE49-F238E27FC236}">
                <a16:creationId xmlns:a16="http://schemas.microsoft.com/office/drawing/2014/main" id="{3B132E20-8149-05DE-4F87-59D12B735E9C}"/>
              </a:ext>
            </a:extLst>
          </p:cNvPr>
          <p:cNvSpPr/>
          <p:nvPr/>
        </p:nvSpPr>
        <p:spPr>
          <a:xfrm>
            <a:off x="2098693" y="3247930"/>
            <a:ext cx="824591" cy="824591"/>
          </a:xfrm>
          <a:custGeom>
            <a:avLst/>
            <a:gdLst>
              <a:gd name="connsiteX0" fmla="*/ 2008414 w 4016828"/>
              <a:gd name="connsiteY0" fmla="*/ 0 h 2008414"/>
              <a:gd name="connsiteX1" fmla="*/ 4016828 w 4016828"/>
              <a:gd name="connsiteY1" fmla="*/ 2008414 h 2008414"/>
              <a:gd name="connsiteX2" fmla="*/ 2008414 w 4016828"/>
              <a:gd name="connsiteY2" fmla="*/ 2008414 h 2008414"/>
              <a:gd name="connsiteX3" fmla="*/ 0 w 4016828"/>
              <a:gd name="connsiteY3" fmla="*/ 2008414 h 2008414"/>
              <a:gd name="connsiteX4" fmla="*/ 2008414 w 4016828"/>
              <a:gd name="connsiteY4" fmla="*/ 0 h 2008414"/>
              <a:gd name="connsiteX0-1" fmla="*/ 2008414 w 4019505"/>
              <a:gd name="connsiteY0-2" fmla="*/ 228406 h 2236820"/>
              <a:gd name="connsiteX1-3" fmla="*/ 2428496 w 4019505"/>
              <a:gd name="connsiteY1-4" fmla="*/ 270134 h 2236820"/>
              <a:gd name="connsiteX2-5" fmla="*/ 4016828 w 4019505"/>
              <a:gd name="connsiteY2-6" fmla="*/ 2236820 h 2236820"/>
              <a:gd name="connsiteX3-7" fmla="*/ 2008414 w 4019505"/>
              <a:gd name="connsiteY3-8" fmla="*/ 2236820 h 2236820"/>
              <a:gd name="connsiteX4-9" fmla="*/ 0 w 4019505"/>
              <a:gd name="connsiteY4-10" fmla="*/ 2236820 h 2236820"/>
              <a:gd name="connsiteX5" fmla="*/ 2008414 w 4019505"/>
              <a:gd name="connsiteY5" fmla="*/ 228406 h 2236820"/>
              <a:gd name="connsiteX0-11" fmla="*/ 0 w 4019505"/>
              <a:gd name="connsiteY0-12" fmla="*/ 2236820 h 2328260"/>
              <a:gd name="connsiteX1-13" fmla="*/ 2008414 w 4019505"/>
              <a:gd name="connsiteY1-14" fmla="*/ 228406 h 2328260"/>
              <a:gd name="connsiteX2-15" fmla="*/ 2428496 w 4019505"/>
              <a:gd name="connsiteY2-16" fmla="*/ 270134 h 2328260"/>
              <a:gd name="connsiteX3-17" fmla="*/ 4016828 w 4019505"/>
              <a:gd name="connsiteY3-18" fmla="*/ 2236820 h 2328260"/>
              <a:gd name="connsiteX4-19" fmla="*/ 2008414 w 4019505"/>
              <a:gd name="connsiteY4-20" fmla="*/ 2236820 h 2328260"/>
              <a:gd name="connsiteX5-21" fmla="*/ 91440 w 4019505"/>
              <a:gd name="connsiteY5-22" fmla="*/ 2328260 h 2328260"/>
              <a:gd name="connsiteX0-23" fmla="*/ 0 w 4019505"/>
              <a:gd name="connsiteY0-24" fmla="*/ 2236820 h 2331889"/>
              <a:gd name="connsiteX1-25" fmla="*/ 2008414 w 4019505"/>
              <a:gd name="connsiteY1-26" fmla="*/ 228406 h 2331889"/>
              <a:gd name="connsiteX2-27" fmla="*/ 2428496 w 4019505"/>
              <a:gd name="connsiteY2-28" fmla="*/ 270134 h 2331889"/>
              <a:gd name="connsiteX3-29" fmla="*/ 4016828 w 4019505"/>
              <a:gd name="connsiteY3-30" fmla="*/ 2236820 h 2331889"/>
              <a:gd name="connsiteX4-31" fmla="*/ 2008414 w 4019505"/>
              <a:gd name="connsiteY4-32" fmla="*/ 2236820 h 2331889"/>
              <a:gd name="connsiteX5-33" fmla="*/ 96883 w 4019505"/>
              <a:gd name="connsiteY5-34" fmla="*/ 2331889 h 2331889"/>
              <a:gd name="connsiteX0-35" fmla="*/ 0 w 4019505"/>
              <a:gd name="connsiteY0-36" fmla="*/ 2236820 h 2236820"/>
              <a:gd name="connsiteX1-37" fmla="*/ 2008414 w 4019505"/>
              <a:gd name="connsiteY1-38" fmla="*/ 228406 h 2236820"/>
              <a:gd name="connsiteX2-39" fmla="*/ 2428496 w 4019505"/>
              <a:gd name="connsiteY2-40" fmla="*/ 270134 h 2236820"/>
              <a:gd name="connsiteX3-41" fmla="*/ 4016828 w 4019505"/>
              <a:gd name="connsiteY3-42" fmla="*/ 2236820 h 2236820"/>
              <a:gd name="connsiteX4-43" fmla="*/ 2008414 w 4019505"/>
              <a:gd name="connsiteY4-44" fmla="*/ 2236820 h 2236820"/>
              <a:gd name="connsiteX0-45" fmla="*/ 0 w 4019505"/>
              <a:gd name="connsiteY0-46" fmla="*/ 2236820 h 2236820"/>
              <a:gd name="connsiteX1-47" fmla="*/ 2008414 w 4019505"/>
              <a:gd name="connsiteY1-48" fmla="*/ 228406 h 2236820"/>
              <a:gd name="connsiteX2-49" fmla="*/ 2428496 w 4019505"/>
              <a:gd name="connsiteY2-50" fmla="*/ 270134 h 2236820"/>
              <a:gd name="connsiteX3-51" fmla="*/ 4016828 w 4019505"/>
              <a:gd name="connsiteY3-52" fmla="*/ 2236820 h 2236820"/>
              <a:gd name="connsiteX0-53" fmla="*/ 0 w 2428496"/>
              <a:gd name="connsiteY0-54" fmla="*/ 2236820 h 2236820"/>
              <a:gd name="connsiteX1-55" fmla="*/ 2008414 w 2428496"/>
              <a:gd name="connsiteY1-56" fmla="*/ 228406 h 2236820"/>
              <a:gd name="connsiteX2-57" fmla="*/ 2428496 w 2428496"/>
              <a:gd name="connsiteY2-58" fmla="*/ 270134 h 2236820"/>
              <a:gd name="connsiteX0-59" fmla="*/ 0 w 2008414"/>
              <a:gd name="connsiteY0-60" fmla="*/ 2008414 h 2008414"/>
              <a:gd name="connsiteX1-61" fmla="*/ 2008414 w 2008414"/>
              <a:gd name="connsiteY1-62" fmla="*/ 0 h 2008414"/>
              <a:gd name="connsiteX0-63" fmla="*/ 0 w 2008414"/>
              <a:gd name="connsiteY0-64" fmla="*/ 2008414 h 2008414"/>
              <a:gd name="connsiteX1-65" fmla="*/ 2008414 w 2008414"/>
              <a:gd name="connsiteY1-66" fmla="*/ 0 h 20084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008414" h="2008414">
                <a:moveTo>
                  <a:pt x="0" y="2008414"/>
                </a:moveTo>
                <a:cubicBezTo>
                  <a:pt x="0" y="899198"/>
                  <a:pt x="899198" y="0"/>
                  <a:pt x="2008414" y="0"/>
                </a:cubicBezTo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8B5F3E28-823A-78A7-7D57-39E88B516D7A}"/>
              </a:ext>
            </a:extLst>
          </p:cNvPr>
          <p:cNvSpPr/>
          <p:nvPr/>
        </p:nvSpPr>
        <p:spPr>
          <a:xfrm>
            <a:off x="2493299" y="3642534"/>
            <a:ext cx="859972" cy="8599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gaoding-4">
            <a:extLst>
              <a:ext uri="{FF2B5EF4-FFF2-40B4-BE49-F238E27FC236}">
                <a16:creationId xmlns:a16="http://schemas.microsoft.com/office/drawing/2014/main" id="{4DFF93E0-2A50-91F1-2A6E-E5191A419F47}"/>
              </a:ext>
            </a:extLst>
          </p:cNvPr>
          <p:cNvSpPr txBox="1"/>
          <p:nvPr/>
        </p:nvSpPr>
        <p:spPr>
          <a:xfrm>
            <a:off x="2637536" y="3914239"/>
            <a:ext cx="571500" cy="3321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车联</a:t>
            </a:r>
            <a:r>
              <a:rPr kumimoji="0" lang="en-US" altLang="zh-CN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  <a:sym typeface="+mn-lt"/>
              </a:rPr>
              <a:t>I</a:t>
            </a:r>
          </a:p>
        </p:txBody>
      </p:sp>
      <p:sp>
        <p:nvSpPr>
          <p:cNvPr id="45" name="iSHEJI-11">
            <a:extLst>
              <a:ext uri="{FF2B5EF4-FFF2-40B4-BE49-F238E27FC236}">
                <a16:creationId xmlns:a16="http://schemas.microsoft.com/office/drawing/2014/main" id="{76C54A6D-08E1-F8D3-00A2-246809D31B9E}"/>
              </a:ext>
            </a:extLst>
          </p:cNvPr>
          <p:cNvSpPr txBox="1"/>
          <p:nvPr/>
        </p:nvSpPr>
        <p:spPr>
          <a:xfrm>
            <a:off x="870230" y="4514645"/>
            <a:ext cx="3368336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EO-Smart未来电动物联车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/>
            </a:pPr>
            <a:r>
              <a:rPr kumimoji="0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组队电控驾驶&amp;规划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6F28CFD-D9C6-E5CB-1E97-948A3EFFE5F4}"/>
              </a:ext>
            </a:extLst>
          </p:cNvPr>
          <p:cNvCxnSpPr>
            <a:cxnSpLocks/>
          </p:cNvCxnSpPr>
          <p:nvPr/>
        </p:nvCxnSpPr>
        <p:spPr>
          <a:xfrm>
            <a:off x="3712499" y="2058759"/>
            <a:ext cx="2251883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E147BC2D-17C5-4E4D-5C9E-9CA8BDC66857}"/>
              </a:ext>
            </a:extLst>
          </p:cNvPr>
          <p:cNvCxnSpPr>
            <a:cxnSpLocks/>
          </p:cNvCxnSpPr>
          <p:nvPr/>
        </p:nvCxnSpPr>
        <p:spPr>
          <a:xfrm>
            <a:off x="3712499" y="2461044"/>
            <a:ext cx="2307301" cy="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325EF2C-F11D-D47B-1FA8-C0B7AB7E1E32}"/>
              </a:ext>
            </a:extLst>
          </p:cNvPr>
          <p:cNvCxnSpPr>
            <a:cxnSpLocks/>
          </p:cNvCxnSpPr>
          <p:nvPr/>
        </p:nvCxnSpPr>
        <p:spPr>
          <a:xfrm flipV="1">
            <a:off x="3712499" y="2853322"/>
            <a:ext cx="2251883" cy="10007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94D4E7E0-EE34-DFFB-6B63-CE5BF4680314}"/>
              </a:ext>
            </a:extLst>
          </p:cNvPr>
          <p:cNvCxnSpPr>
            <a:cxnSpLocks/>
          </p:cNvCxnSpPr>
          <p:nvPr/>
        </p:nvCxnSpPr>
        <p:spPr>
          <a:xfrm flipV="1">
            <a:off x="3712499" y="3247930"/>
            <a:ext cx="2251883" cy="17685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gaoding-14">
            <a:extLst>
              <a:ext uri="{FF2B5EF4-FFF2-40B4-BE49-F238E27FC236}">
                <a16:creationId xmlns:a16="http://schemas.microsoft.com/office/drawing/2014/main" id="{8BE28299-B438-C3C0-D3E3-F75B0206FBBE}"/>
              </a:ext>
            </a:extLst>
          </p:cNvPr>
          <p:cNvSpPr txBox="1"/>
          <p:nvPr/>
        </p:nvSpPr>
        <p:spPr>
          <a:xfrm>
            <a:off x="6174120" y="3117165"/>
            <a:ext cx="478218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主题化群组点名</a:t>
            </a:r>
          </a:p>
        </p:txBody>
      </p:sp>
      <p:sp>
        <p:nvSpPr>
          <p:cNvPr id="51" name="gaoding-14">
            <a:extLst>
              <a:ext uri="{FF2B5EF4-FFF2-40B4-BE49-F238E27FC236}">
                <a16:creationId xmlns:a16="http://schemas.microsoft.com/office/drawing/2014/main" id="{DDEEDE77-1407-1312-1A19-152B8156EA2C}"/>
              </a:ext>
            </a:extLst>
          </p:cNvPr>
          <p:cNvSpPr txBox="1"/>
          <p:nvPr/>
        </p:nvSpPr>
        <p:spPr>
          <a:xfrm>
            <a:off x="6179712" y="2716480"/>
            <a:ext cx="470281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主题嵌入式雏形设计、完善、优化、精进</a:t>
            </a:r>
          </a:p>
        </p:txBody>
      </p:sp>
      <p:sp>
        <p:nvSpPr>
          <p:cNvPr id="52" name="gaoding-14">
            <a:extLst>
              <a:ext uri="{FF2B5EF4-FFF2-40B4-BE49-F238E27FC236}">
                <a16:creationId xmlns:a16="http://schemas.microsoft.com/office/drawing/2014/main" id="{E563B32A-5B53-17F5-50F1-80E3E1D64137}"/>
              </a:ext>
            </a:extLst>
          </p:cNvPr>
          <p:cNvSpPr txBox="1"/>
          <p:nvPr/>
        </p:nvSpPr>
        <p:spPr>
          <a:xfrm>
            <a:off x="6172202" y="2336035"/>
            <a:ext cx="4702810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完善边界机制响应，主题乘法分析递进</a:t>
            </a:r>
          </a:p>
        </p:txBody>
      </p:sp>
      <p:sp>
        <p:nvSpPr>
          <p:cNvPr id="53" name="gaoding-14">
            <a:extLst>
              <a:ext uri="{FF2B5EF4-FFF2-40B4-BE49-F238E27FC236}">
                <a16:creationId xmlns:a16="http://schemas.microsoft.com/office/drawing/2014/main" id="{10B0E57D-7237-3FF1-D82B-B35A248050DA}"/>
              </a:ext>
            </a:extLst>
          </p:cNvPr>
          <p:cNvSpPr txBox="1"/>
          <p:nvPr/>
        </p:nvSpPr>
        <p:spPr>
          <a:xfrm>
            <a:off x="6172202" y="1928842"/>
            <a:ext cx="4782185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主题嵌入式功耗优化，继续乘法递进</a:t>
            </a:r>
          </a:p>
        </p:txBody>
      </p:sp>
      <p:sp>
        <p:nvSpPr>
          <p:cNvPr id="54" name="Rectangle 64">
            <a:extLst>
              <a:ext uri="{FF2B5EF4-FFF2-40B4-BE49-F238E27FC236}">
                <a16:creationId xmlns:a16="http://schemas.microsoft.com/office/drawing/2014/main" id="{A513CA28-AF66-D273-2C70-742ED978C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61" y="3127116"/>
            <a:ext cx="45720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V1.x</a:t>
            </a:r>
          </a:p>
        </p:txBody>
      </p:sp>
      <p:sp>
        <p:nvSpPr>
          <p:cNvPr id="55" name="Rectangle 64">
            <a:extLst>
              <a:ext uri="{FF2B5EF4-FFF2-40B4-BE49-F238E27FC236}">
                <a16:creationId xmlns:a16="http://schemas.microsoft.com/office/drawing/2014/main" id="{304FB445-947D-A857-B76C-B8DE18C74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61" y="2727692"/>
            <a:ext cx="45720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V2.x</a:t>
            </a:r>
          </a:p>
        </p:txBody>
      </p:sp>
      <p:sp>
        <p:nvSpPr>
          <p:cNvPr id="56" name="Rectangle 64">
            <a:extLst>
              <a:ext uri="{FF2B5EF4-FFF2-40B4-BE49-F238E27FC236}">
                <a16:creationId xmlns:a16="http://schemas.microsoft.com/office/drawing/2014/main" id="{96C32116-2B8E-3FE1-BA88-39BF115616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61" y="2328267"/>
            <a:ext cx="45720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V3.x</a:t>
            </a:r>
          </a:p>
        </p:txBody>
      </p:sp>
      <p:sp>
        <p:nvSpPr>
          <p:cNvPr id="58" name="Rectangle 64">
            <a:extLst>
              <a:ext uri="{FF2B5EF4-FFF2-40B4-BE49-F238E27FC236}">
                <a16:creationId xmlns:a16="http://schemas.microsoft.com/office/drawing/2014/main" id="{AEA060F1-4CEB-09D6-3DD1-794A5ECC2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5561" y="1928842"/>
            <a:ext cx="45720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V4.x</a:t>
            </a:r>
          </a:p>
        </p:txBody>
      </p:sp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C1C17506-9255-0D3E-90EC-04ABCD93F3BE}"/>
              </a:ext>
            </a:extLst>
          </p:cNvPr>
          <p:cNvSpPr/>
          <p:nvPr/>
        </p:nvSpPr>
        <p:spPr>
          <a:xfrm>
            <a:off x="593615" y="1671429"/>
            <a:ext cx="2307711" cy="2408862"/>
          </a:xfrm>
          <a:custGeom>
            <a:avLst/>
            <a:gdLst>
              <a:gd name="connsiteX0" fmla="*/ 2008414 w 4016828"/>
              <a:gd name="connsiteY0" fmla="*/ 0 h 2008414"/>
              <a:gd name="connsiteX1" fmla="*/ 4016828 w 4016828"/>
              <a:gd name="connsiteY1" fmla="*/ 2008414 h 2008414"/>
              <a:gd name="connsiteX2" fmla="*/ 2008414 w 4016828"/>
              <a:gd name="connsiteY2" fmla="*/ 2008414 h 2008414"/>
              <a:gd name="connsiteX3" fmla="*/ 0 w 4016828"/>
              <a:gd name="connsiteY3" fmla="*/ 2008414 h 2008414"/>
              <a:gd name="connsiteX4" fmla="*/ 2008414 w 4016828"/>
              <a:gd name="connsiteY4" fmla="*/ 0 h 2008414"/>
              <a:gd name="connsiteX0-1" fmla="*/ 2008414 w 4019505"/>
              <a:gd name="connsiteY0-2" fmla="*/ 228406 h 2236820"/>
              <a:gd name="connsiteX1-3" fmla="*/ 2428496 w 4019505"/>
              <a:gd name="connsiteY1-4" fmla="*/ 270134 h 2236820"/>
              <a:gd name="connsiteX2-5" fmla="*/ 4016828 w 4019505"/>
              <a:gd name="connsiteY2-6" fmla="*/ 2236820 h 2236820"/>
              <a:gd name="connsiteX3-7" fmla="*/ 2008414 w 4019505"/>
              <a:gd name="connsiteY3-8" fmla="*/ 2236820 h 2236820"/>
              <a:gd name="connsiteX4-9" fmla="*/ 0 w 4019505"/>
              <a:gd name="connsiteY4-10" fmla="*/ 2236820 h 2236820"/>
              <a:gd name="connsiteX5" fmla="*/ 2008414 w 4019505"/>
              <a:gd name="connsiteY5" fmla="*/ 228406 h 2236820"/>
              <a:gd name="connsiteX0-11" fmla="*/ 0 w 4019505"/>
              <a:gd name="connsiteY0-12" fmla="*/ 2236820 h 2328260"/>
              <a:gd name="connsiteX1-13" fmla="*/ 2008414 w 4019505"/>
              <a:gd name="connsiteY1-14" fmla="*/ 228406 h 2328260"/>
              <a:gd name="connsiteX2-15" fmla="*/ 2428496 w 4019505"/>
              <a:gd name="connsiteY2-16" fmla="*/ 270134 h 2328260"/>
              <a:gd name="connsiteX3-17" fmla="*/ 4016828 w 4019505"/>
              <a:gd name="connsiteY3-18" fmla="*/ 2236820 h 2328260"/>
              <a:gd name="connsiteX4-19" fmla="*/ 2008414 w 4019505"/>
              <a:gd name="connsiteY4-20" fmla="*/ 2236820 h 2328260"/>
              <a:gd name="connsiteX5-21" fmla="*/ 91440 w 4019505"/>
              <a:gd name="connsiteY5-22" fmla="*/ 2328260 h 2328260"/>
              <a:gd name="connsiteX0-23" fmla="*/ 0 w 4019505"/>
              <a:gd name="connsiteY0-24" fmla="*/ 2236820 h 2331889"/>
              <a:gd name="connsiteX1-25" fmla="*/ 2008414 w 4019505"/>
              <a:gd name="connsiteY1-26" fmla="*/ 228406 h 2331889"/>
              <a:gd name="connsiteX2-27" fmla="*/ 2428496 w 4019505"/>
              <a:gd name="connsiteY2-28" fmla="*/ 270134 h 2331889"/>
              <a:gd name="connsiteX3-29" fmla="*/ 4016828 w 4019505"/>
              <a:gd name="connsiteY3-30" fmla="*/ 2236820 h 2331889"/>
              <a:gd name="connsiteX4-31" fmla="*/ 2008414 w 4019505"/>
              <a:gd name="connsiteY4-32" fmla="*/ 2236820 h 2331889"/>
              <a:gd name="connsiteX5-33" fmla="*/ 96883 w 4019505"/>
              <a:gd name="connsiteY5-34" fmla="*/ 2331889 h 2331889"/>
              <a:gd name="connsiteX0-35" fmla="*/ 0 w 4019505"/>
              <a:gd name="connsiteY0-36" fmla="*/ 2236820 h 2236820"/>
              <a:gd name="connsiteX1-37" fmla="*/ 2008414 w 4019505"/>
              <a:gd name="connsiteY1-38" fmla="*/ 228406 h 2236820"/>
              <a:gd name="connsiteX2-39" fmla="*/ 2428496 w 4019505"/>
              <a:gd name="connsiteY2-40" fmla="*/ 270134 h 2236820"/>
              <a:gd name="connsiteX3-41" fmla="*/ 4016828 w 4019505"/>
              <a:gd name="connsiteY3-42" fmla="*/ 2236820 h 2236820"/>
              <a:gd name="connsiteX4-43" fmla="*/ 2008414 w 4019505"/>
              <a:gd name="connsiteY4-44" fmla="*/ 2236820 h 2236820"/>
              <a:gd name="connsiteX0-45" fmla="*/ 0 w 4019505"/>
              <a:gd name="connsiteY0-46" fmla="*/ 2236820 h 2236820"/>
              <a:gd name="connsiteX1-47" fmla="*/ 2008414 w 4019505"/>
              <a:gd name="connsiteY1-48" fmla="*/ 228406 h 2236820"/>
              <a:gd name="connsiteX2-49" fmla="*/ 2428496 w 4019505"/>
              <a:gd name="connsiteY2-50" fmla="*/ 270134 h 2236820"/>
              <a:gd name="connsiteX3-51" fmla="*/ 4016828 w 4019505"/>
              <a:gd name="connsiteY3-52" fmla="*/ 2236820 h 2236820"/>
              <a:gd name="connsiteX0-53" fmla="*/ 0 w 2428496"/>
              <a:gd name="connsiteY0-54" fmla="*/ 2236820 h 2236820"/>
              <a:gd name="connsiteX1-55" fmla="*/ 2008414 w 2428496"/>
              <a:gd name="connsiteY1-56" fmla="*/ 228406 h 2236820"/>
              <a:gd name="connsiteX2-57" fmla="*/ 2428496 w 2428496"/>
              <a:gd name="connsiteY2-58" fmla="*/ 270134 h 2236820"/>
              <a:gd name="connsiteX0-59" fmla="*/ 0 w 2008414"/>
              <a:gd name="connsiteY0-60" fmla="*/ 2008414 h 2008414"/>
              <a:gd name="connsiteX1-61" fmla="*/ 2008414 w 2008414"/>
              <a:gd name="connsiteY1-62" fmla="*/ 0 h 2008414"/>
              <a:gd name="connsiteX0-63" fmla="*/ 0 w 2008414"/>
              <a:gd name="connsiteY0-64" fmla="*/ 2008414 h 2008414"/>
              <a:gd name="connsiteX1-65" fmla="*/ 2008414 w 2008414"/>
              <a:gd name="connsiteY1-66" fmla="*/ 0 h 20084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</a:cxnLst>
            <a:rect l="l" t="t" r="r" b="b"/>
            <a:pathLst>
              <a:path w="2008414" h="2008414">
                <a:moveTo>
                  <a:pt x="0" y="2008414"/>
                </a:moveTo>
                <a:cubicBezTo>
                  <a:pt x="0" y="899198"/>
                  <a:pt x="899198" y="0"/>
                  <a:pt x="2008414" y="0"/>
                </a:cubicBezTo>
              </a:path>
            </a:pathLst>
          </a:custGeom>
          <a:noFill/>
          <a:ln w="1905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3" name="Rectangle 64">
            <a:extLst>
              <a:ext uri="{FF2B5EF4-FFF2-40B4-BE49-F238E27FC236}">
                <a16:creationId xmlns:a16="http://schemas.microsoft.com/office/drawing/2014/main" id="{FCE1BB44-FCA6-94D3-24EC-FDCEB6890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9283" y="1554737"/>
            <a:ext cx="50975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V5.x</a:t>
            </a:r>
          </a:p>
        </p:txBody>
      </p: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ACB9A72-5FBA-8CCE-72DD-1FEF5A877360}"/>
              </a:ext>
            </a:extLst>
          </p:cNvPr>
          <p:cNvCxnSpPr>
            <a:cxnSpLocks/>
          </p:cNvCxnSpPr>
          <p:nvPr/>
        </p:nvCxnSpPr>
        <p:spPr>
          <a:xfrm>
            <a:off x="3728539" y="1659959"/>
            <a:ext cx="2291261" cy="11470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gaoding-14">
            <a:extLst>
              <a:ext uri="{FF2B5EF4-FFF2-40B4-BE49-F238E27FC236}">
                <a16:creationId xmlns:a16="http://schemas.microsoft.com/office/drawing/2014/main" id="{7A5186A4-3BBC-1952-F422-2BB6C397454D}"/>
              </a:ext>
            </a:extLst>
          </p:cNvPr>
          <p:cNvSpPr txBox="1"/>
          <p:nvPr/>
        </p:nvSpPr>
        <p:spPr>
          <a:xfrm>
            <a:off x="6172202" y="1500336"/>
            <a:ext cx="619437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spc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引入</a:t>
            </a:r>
            <a:r>
              <a:rPr lang="en-US" altLang="zh-CN" sz="2000" b="1" spc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G8</a:t>
            </a:r>
            <a:r>
              <a:rPr lang="zh-CN" altLang="en-US" sz="2000" b="1" spc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组的</a:t>
            </a:r>
            <a:r>
              <a:rPr lang="zh-CN" altLang="en-US" sz="2000" b="1" spc="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红包车和共享单车点</a:t>
            </a:r>
            <a:r>
              <a:rPr lang="zh-CN" altLang="en-US" sz="2000" b="1" spc="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2.0 35 Thin" panose="00020600040101010101" pitchFamily="18" charset="-122"/>
              </a:rPr>
              <a:t>初步实现数据互联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2.0 35 Thin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463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17F391D5-8C21-467C-9C6F-3A7CFAD02C38}"/>
              </a:ext>
            </a:extLst>
          </p:cNvPr>
          <p:cNvGrpSpPr/>
          <p:nvPr/>
        </p:nvGrpSpPr>
        <p:grpSpPr>
          <a:xfrm>
            <a:off x="0" y="203648"/>
            <a:ext cx="3728539" cy="497639"/>
            <a:chOff x="0" y="245553"/>
            <a:chExt cx="3728539" cy="497639"/>
          </a:xfrm>
        </p:grpSpPr>
        <p:sp>
          <p:nvSpPr>
            <p:cNvPr id="39" name="文本框 25">
              <a:extLst>
                <a:ext uri="{FF2B5EF4-FFF2-40B4-BE49-F238E27FC236}">
                  <a16:creationId xmlns:a16="http://schemas.microsoft.com/office/drawing/2014/main" id="{E8A0A64B-C5AF-4D7C-9798-CD66863BB92E}"/>
                </a:ext>
              </a:extLst>
            </p:cNvPr>
            <p:cNvSpPr txBox="1"/>
            <p:nvPr/>
          </p:nvSpPr>
          <p:spPr>
            <a:xfrm>
              <a:off x="722588" y="245553"/>
              <a:ext cx="3005951" cy="43037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  <a:spcAft>
                  <a:spcPts val="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 panose="020B0604020202020204"/>
              </a:pP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主题课设规划表摘要介绍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83247D4-F603-4276-A6D1-8A45E67B5CAB}"/>
                </a:ext>
              </a:extLst>
            </p:cNvPr>
            <p:cNvSpPr/>
            <p:nvPr/>
          </p:nvSpPr>
          <p:spPr>
            <a:xfrm>
              <a:off x="0" y="298003"/>
              <a:ext cx="700730" cy="445189"/>
            </a:xfrm>
            <a:prstGeom prst="rect">
              <a:avLst/>
            </a:prstGeom>
            <a:solidFill>
              <a:srgbClr val="7F176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024FA62-E4D2-3A7C-89F1-7A6BDE354E48}"/>
              </a:ext>
            </a:extLst>
          </p:cNvPr>
          <p:cNvSpPr txBox="1"/>
          <p:nvPr/>
        </p:nvSpPr>
        <p:spPr>
          <a:xfrm>
            <a:off x="350365" y="914955"/>
            <a:ext cx="5239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本组完成底线基本任务概述：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13">
            <a:extLst>
              <a:ext uri="{FF2B5EF4-FFF2-40B4-BE49-F238E27FC236}">
                <a16:creationId xmlns:a16="http://schemas.microsoft.com/office/drawing/2014/main" id="{7612C3BE-6F46-AFEE-C491-4D38ABCDA9BF}"/>
              </a:ext>
            </a:extLst>
          </p:cNvPr>
          <p:cNvSpPr txBox="1"/>
          <p:nvPr/>
        </p:nvSpPr>
        <p:spPr>
          <a:xfrm>
            <a:off x="1343027" y="4750381"/>
            <a:ext cx="2118360" cy="35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重构出入队</a:t>
            </a:r>
          </a:p>
        </p:txBody>
      </p:sp>
      <p:sp>
        <p:nvSpPr>
          <p:cNvPr id="59" name="TextBox 14">
            <a:extLst>
              <a:ext uri="{FF2B5EF4-FFF2-40B4-BE49-F238E27FC236}">
                <a16:creationId xmlns:a16="http://schemas.microsoft.com/office/drawing/2014/main" id="{FAADB471-D74B-B783-4B40-64F04E5C4D7A}"/>
              </a:ext>
            </a:extLst>
          </p:cNvPr>
          <p:cNvSpPr txBox="1"/>
          <p:nvPr/>
        </p:nvSpPr>
        <p:spPr>
          <a:xfrm>
            <a:off x="3806191" y="4750381"/>
            <a:ext cx="2118360" cy="35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功耗</a:t>
            </a:r>
            <a:r>
              <a:rPr lang="en-US" altLang="zh-CN" dirty="0"/>
              <a:t>&amp;</a:t>
            </a:r>
            <a:r>
              <a:rPr lang="zh-CN" altLang="en-US" dirty="0"/>
              <a:t>温度显示</a:t>
            </a:r>
          </a:p>
        </p:txBody>
      </p:sp>
      <p:sp>
        <p:nvSpPr>
          <p:cNvPr id="61" name="TextBox 15">
            <a:extLst>
              <a:ext uri="{FF2B5EF4-FFF2-40B4-BE49-F238E27FC236}">
                <a16:creationId xmlns:a16="http://schemas.microsoft.com/office/drawing/2014/main" id="{3952B0F1-5921-C2ED-9B30-06EF20664419}"/>
              </a:ext>
            </a:extLst>
          </p:cNvPr>
          <p:cNvSpPr txBox="1"/>
          <p:nvPr/>
        </p:nvSpPr>
        <p:spPr>
          <a:xfrm>
            <a:off x="6267451" y="4750381"/>
            <a:ext cx="2118360" cy="3517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电量</a:t>
            </a:r>
            <a:r>
              <a:rPr lang="en-US" altLang="zh-CN" dirty="0"/>
              <a:t>&amp;</a:t>
            </a:r>
            <a:r>
              <a:rPr lang="zh-CN" altLang="en-US" dirty="0"/>
              <a:t>温度回滚</a:t>
            </a:r>
          </a:p>
        </p:txBody>
      </p:sp>
      <p:sp>
        <p:nvSpPr>
          <p:cNvPr id="62" name="TextBox 16">
            <a:extLst>
              <a:ext uri="{FF2B5EF4-FFF2-40B4-BE49-F238E27FC236}">
                <a16:creationId xmlns:a16="http://schemas.microsoft.com/office/drawing/2014/main" id="{EC3D7DF7-CF4E-71DB-1F47-8E54C1E74F61}"/>
              </a:ext>
            </a:extLst>
          </p:cNvPr>
          <p:cNvSpPr txBox="1"/>
          <p:nvPr/>
        </p:nvSpPr>
        <p:spPr>
          <a:xfrm>
            <a:off x="8730614" y="4750381"/>
            <a:ext cx="2118358" cy="72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 2.0 75 SemiBold" panose="00020600040101010101" pitchFamily="18" charset="-122"/>
                <a:ea typeface="阿里巴巴普惠体 2.0 75 SemiBold" panose="00020600040101010101" pitchFamily="18" charset="-122"/>
                <a:cs typeface="阿里巴巴普惠体 2.0 75 SemiBold" panose="00020600040101010101" pitchFamily="18" charset="-122"/>
              </a:defRPr>
            </a:lvl1pPr>
          </a:lstStyle>
          <a:p>
            <a:pPr algn="ctr"/>
            <a:r>
              <a:rPr lang="zh-CN" altLang="en-US" dirty="0"/>
              <a:t>看门狗</a:t>
            </a:r>
            <a:r>
              <a:rPr lang="en-US" altLang="zh-CN" dirty="0"/>
              <a:t>+</a:t>
            </a:r>
            <a:r>
              <a:rPr lang="zh-CN" altLang="en-US" dirty="0"/>
              <a:t>纸</a:t>
            </a:r>
            <a:r>
              <a:rPr lang="en-US" altLang="zh-CN" dirty="0"/>
              <a:t>UI+</a:t>
            </a:r>
            <a:r>
              <a:rPr lang="zh-CN" altLang="en-US" dirty="0"/>
              <a:t>个性化</a:t>
            </a:r>
            <a:r>
              <a:rPr lang="en-US" altLang="zh-CN" dirty="0"/>
              <a:t>launcher</a:t>
            </a:r>
            <a:endParaRPr lang="zh-CN" altLang="en-US" dirty="0"/>
          </a:p>
        </p:txBody>
      </p:sp>
      <p:sp>
        <p:nvSpPr>
          <p:cNvPr id="64" name="Freeform 248">
            <a:extLst>
              <a:ext uri="{FF2B5EF4-FFF2-40B4-BE49-F238E27FC236}">
                <a16:creationId xmlns:a16="http://schemas.microsoft.com/office/drawing/2014/main" id="{D5E37614-804F-7E9E-60A8-C65B6B0EA400}"/>
              </a:ext>
            </a:extLst>
          </p:cNvPr>
          <p:cNvSpPr/>
          <p:nvPr/>
        </p:nvSpPr>
        <p:spPr bwMode="auto">
          <a:xfrm>
            <a:off x="7296153" y="2800313"/>
            <a:ext cx="2200275" cy="1203960"/>
          </a:xfrm>
          <a:custGeom>
            <a:avLst/>
            <a:gdLst>
              <a:gd name="T0" fmla="*/ 1119 w 1155"/>
              <a:gd name="T1" fmla="*/ 632 h 632"/>
              <a:gd name="T2" fmla="*/ 0 w 1155"/>
              <a:gd name="T3" fmla="*/ 72 h 632"/>
              <a:gd name="T4" fmla="*/ 36 w 1155"/>
              <a:gd name="T5" fmla="*/ 0 h 632"/>
              <a:gd name="T6" fmla="*/ 1155 w 1155"/>
              <a:gd name="T7" fmla="*/ 560 h 632"/>
              <a:gd name="T8" fmla="*/ 1119 w 1155"/>
              <a:gd name="T9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5" h="632">
                <a:moveTo>
                  <a:pt x="1119" y="632"/>
                </a:moveTo>
                <a:lnTo>
                  <a:pt x="0" y="72"/>
                </a:lnTo>
                <a:lnTo>
                  <a:pt x="36" y="0"/>
                </a:lnTo>
                <a:lnTo>
                  <a:pt x="1155" y="560"/>
                </a:lnTo>
                <a:lnTo>
                  <a:pt x="1119" y="632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5" name="Freeform 249">
            <a:extLst>
              <a:ext uri="{FF2B5EF4-FFF2-40B4-BE49-F238E27FC236}">
                <a16:creationId xmlns:a16="http://schemas.microsoft.com/office/drawing/2014/main" id="{A97EA0E0-EB27-64FA-2715-0BD9738EEB8B}"/>
              </a:ext>
            </a:extLst>
          </p:cNvPr>
          <p:cNvSpPr/>
          <p:nvPr/>
        </p:nvSpPr>
        <p:spPr bwMode="auto">
          <a:xfrm>
            <a:off x="9031608" y="389378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6" name="Freeform 250">
            <a:extLst>
              <a:ext uri="{FF2B5EF4-FFF2-40B4-BE49-F238E27FC236}">
                <a16:creationId xmlns:a16="http://schemas.microsoft.com/office/drawing/2014/main" id="{A54278BC-248F-B450-5D60-8694C62B41D7}"/>
              </a:ext>
            </a:extLst>
          </p:cNvPr>
          <p:cNvSpPr/>
          <p:nvPr/>
        </p:nvSpPr>
        <p:spPr bwMode="auto">
          <a:xfrm>
            <a:off x="9031608" y="362327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7" name="Freeform 251">
            <a:extLst>
              <a:ext uri="{FF2B5EF4-FFF2-40B4-BE49-F238E27FC236}">
                <a16:creationId xmlns:a16="http://schemas.microsoft.com/office/drawing/2014/main" id="{F37073E3-FF54-62FB-2E22-9C6E90BEDA70}"/>
              </a:ext>
            </a:extLst>
          </p:cNvPr>
          <p:cNvSpPr>
            <a:spLocks noEditPoints="1"/>
          </p:cNvSpPr>
          <p:nvPr/>
        </p:nvSpPr>
        <p:spPr bwMode="auto">
          <a:xfrm>
            <a:off x="8947788" y="358136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80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8" name="Freeform 252">
            <a:extLst>
              <a:ext uri="{FF2B5EF4-FFF2-40B4-BE49-F238E27FC236}">
                <a16:creationId xmlns:a16="http://schemas.microsoft.com/office/drawing/2014/main" id="{F262A377-46F3-2469-68E2-170818FB08C4}"/>
              </a:ext>
            </a:extLst>
          </p:cNvPr>
          <p:cNvSpPr/>
          <p:nvPr/>
        </p:nvSpPr>
        <p:spPr bwMode="auto">
          <a:xfrm>
            <a:off x="9031608" y="335276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69" name="Freeform 253">
            <a:extLst>
              <a:ext uri="{FF2B5EF4-FFF2-40B4-BE49-F238E27FC236}">
                <a16:creationId xmlns:a16="http://schemas.microsoft.com/office/drawing/2014/main" id="{852FAB3D-04BC-7BCF-5BCA-B46E9DA8A2D3}"/>
              </a:ext>
            </a:extLst>
          </p:cNvPr>
          <p:cNvSpPr>
            <a:spLocks noEditPoints="1"/>
          </p:cNvSpPr>
          <p:nvPr/>
        </p:nvSpPr>
        <p:spPr bwMode="auto">
          <a:xfrm>
            <a:off x="8947788" y="331085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80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0" name="Freeform 254">
            <a:extLst>
              <a:ext uri="{FF2B5EF4-FFF2-40B4-BE49-F238E27FC236}">
                <a16:creationId xmlns:a16="http://schemas.microsoft.com/office/drawing/2014/main" id="{BB557B74-8592-3D5E-07D9-31510B685BE8}"/>
              </a:ext>
            </a:extLst>
          </p:cNvPr>
          <p:cNvSpPr/>
          <p:nvPr/>
        </p:nvSpPr>
        <p:spPr bwMode="auto">
          <a:xfrm>
            <a:off x="9031608" y="308225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1" name="Freeform 255">
            <a:extLst>
              <a:ext uri="{FF2B5EF4-FFF2-40B4-BE49-F238E27FC236}">
                <a16:creationId xmlns:a16="http://schemas.microsoft.com/office/drawing/2014/main" id="{E01F2780-15F3-9AFE-15F9-34B4AFAE5368}"/>
              </a:ext>
            </a:extLst>
          </p:cNvPr>
          <p:cNvSpPr>
            <a:spLocks noEditPoints="1"/>
          </p:cNvSpPr>
          <p:nvPr/>
        </p:nvSpPr>
        <p:spPr bwMode="auto">
          <a:xfrm>
            <a:off x="8947788" y="304034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78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78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2" name="Freeform 256">
            <a:extLst>
              <a:ext uri="{FF2B5EF4-FFF2-40B4-BE49-F238E27FC236}">
                <a16:creationId xmlns:a16="http://schemas.microsoft.com/office/drawing/2014/main" id="{A47391A9-2B7E-3859-F50E-BDD847D74B64}"/>
              </a:ext>
            </a:extLst>
          </p:cNvPr>
          <p:cNvSpPr/>
          <p:nvPr/>
        </p:nvSpPr>
        <p:spPr bwMode="auto">
          <a:xfrm>
            <a:off x="2272666" y="2731733"/>
            <a:ext cx="2345055" cy="1272540"/>
          </a:xfrm>
          <a:custGeom>
            <a:avLst/>
            <a:gdLst>
              <a:gd name="T0" fmla="*/ 1195 w 1231"/>
              <a:gd name="T1" fmla="*/ 668 h 668"/>
              <a:gd name="T2" fmla="*/ 0 w 1231"/>
              <a:gd name="T3" fmla="*/ 70 h 668"/>
              <a:gd name="T4" fmla="*/ 36 w 1231"/>
              <a:gd name="T5" fmla="*/ 0 h 668"/>
              <a:gd name="T6" fmla="*/ 1231 w 1231"/>
              <a:gd name="T7" fmla="*/ 596 h 668"/>
              <a:gd name="T8" fmla="*/ 1195 w 1231"/>
              <a:gd name="T9" fmla="*/ 668 h 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1" h="668">
                <a:moveTo>
                  <a:pt x="1195" y="668"/>
                </a:moveTo>
                <a:lnTo>
                  <a:pt x="0" y="70"/>
                </a:lnTo>
                <a:lnTo>
                  <a:pt x="36" y="0"/>
                </a:lnTo>
                <a:lnTo>
                  <a:pt x="1231" y="596"/>
                </a:lnTo>
                <a:lnTo>
                  <a:pt x="1195" y="668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3" name="Freeform 257">
            <a:extLst>
              <a:ext uri="{FF2B5EF4-FFF2-40B4-BE49-F238E27FC236}">
                <a16:creationId xmlns:a16="http://schemas.microsoft.com/office/drawing/2014/main" id="{4E199C99-9843-9860-605D-4674247CB2AD}"/>
              </a:ext>
            </a:extLst>
          </p:cNvPr>
          <p:cNvSpPr/>
          <p:nvPr/>
        </p:nvSpPr>
        <p:spPr bwMode="auto">
          <a:xfrm>
            <a:off x="5135882" y="2762213"/>
            <a:ext cx="2282190" cy="1242060"/>
          </a:xfrm>
          <a:custGeom>
            <a:avLst/>
            <a:gdLst>
              <a:gd name="T0" fmla="*/ 36 w 1198"/>
              <a:gd name="T1" fmla="*/ 652 h 652"/>
              <a:gd name="T2" fmla="*/ 0 w 1198"/>
              <a:gd name="T3" fmla="*/ 580 h 652"/>
              <a:gd name="T4" fmla="*/ 1162 w 1198"/>
              <a:gd name="T5" fmla="*/ 0 h 652"/>
              <a:gd name="T6" fmla="*/ 1198 w 1198"/>
              <a:gd name="T7" fmla="*/ 70 h 652"/>
              <a:gd name="T8" fmla="*/ 36 w 1198"/>
              <a:gd name="T9" fmla="*/ 652 h 6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98" h="652">
                <a:moveTo>
                  <a:pt x="36" y="652"/>
                </a:moveTo>
                <a:lnTo>
                  <a:pt x="0" y="580"/>
                </a:lnTo>
                <a:lnTo>
                  <a:pt x="1162" y="0"/>
                </a:lnTo>
                <a:lnTo>
                  <a:pt x="1198" y="70"/>
                </a:lnTo>
                <a:lnTo>
                  <a:pt x="36" y="652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4" name="Freeform 258">
            <a:extLst>
              <a:ext uri="{FF2B5EF4-FFF2-40B4-BE49-F238E27FC236}">
                <a16:creationId xmlns:a16="http://schemas.microsoft.com/office/drawing/2014/main" id="{6A57BB7A-23DF-4D9D-3D9E-8ABB202FB2E4}"/>
              </a:ext>
            </a:extLst>
          </p:cNvPr>
          <p:cNvSpPr/>
          <p:nvPr/>
        </p:nvSpPr>
        <p:spPr bwMode="auto">
          <a:xfrm>
            <a:off x="6591303" y="267458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5" name="Freeform 259">
            <a:extLst>
              <a:ext uri="{FF2B5EF4-FFF2-40B4-BE49-F238E27FC236}">
                <a16:creationId xmlns:a16="http://schemas.microsoft.com/office/drawing/2014/main" id="{D79EF2CC-BF87-7B39-20D8-BE362CBA58E5}"/>
              </a:ext>
            </a:extLst>
          </p:cNvPr>
          <p:cNvSpPr/>
          <p:nvPr/>
        </p:nvSpPr>
        <p:spPr bwMode="auto">
          <a:xfrm>
            <a:off x="1712597" y="267458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6" name="Freeform 260">
            <a:extLst>
              <a:ext uri="{FF2B5EF4-FFF2-40B4-BE49-F238E27FC236}">
                <a16:creationId xmlns:a16="http://schemas.microsoft.com/office/drawing/2014/main" id="{3FF95F2E-8E66-0135-CD9E-344473E27419}"/>
              </a:ext>
            </a:extLst>
          </p:cNvPr>
          <p:cNvSpPr/>
          <p:nvPr/>
        </p:nvSpPr>
        <p:spPr bwMode="auto">
          <a:xfrm>
            <a:off x="1712597" y="240407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 dirty="0"/>
          </a:p>
        </p:txBody>
      </p:sp>
      <p:sp>
        <p:nvSpPr>
          <p:cNvPr id="77" name="Freeform 261">
            <a:extLst>
              <a:ext uri="{FF2B5EF4-FFF2-40B4-BE49-F238E27FC236}">
                <a16:creationId xmlns:a16="http://schemas.microsoft.com/office/drawing/2014/main" id="{EFF1B3D2-BC9F-0A8C-11C4-5D3F3C402642}"/>
              </a:ext>
            </a:extLst>
          </p:cNvPr>
          <p:cNvSpPr>
            <a:spLocks noEditPoints="1"/>
          </p:cNvSpPr>
          <p:nvPr/>
        </p:nvSpPr>
        <p:spPr bwMode="auto">
          <a:xfrm>
            <a:off x="1628777" y="236216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90 w 848"/>
              <a:gd name="T11" fmla="*/ 212 h 424"/>
              <a:gd name="T12" fmla="*/ 424 w 848"/>
              <a:gd name="T13" fmla="*/ 378 h 424"/>
              <a:gd name="T14" fmla="*/ 760 w 848"/>
              <a:gd name="T15" fmla="*/ 212 h 424"/>
              <a:gd name="T16" fmla="*/ 424 w 848"/>
              <a:gd name="T17" fmla="*/ 44 h 424"/>
              <a:gd name="T18" fmla="*/ 90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90" y="212"/>
                </a:moveTo>
                <a:lnTo>
                  <a:pt x="424" y="378"/>
                </a:lnTo>
                <a:lnTo>
                  <a:pt x="760" y="212"/>
                </a:lnTo>
                <a:lnTo>
                  <a:pt x="424" y="44"/>
                </a:lnTo>
                <a:lnTo>
                  <a:pt x="90" y="21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8" name="Freeform 262">
            <a:extLst>
              <a:ext uri="{FF2B5EF4-FFF2-40B4-BE49-F238E27FC236}">
                <a16:creationId xmlns:a16="http://schemas.microsoft.com/office/drawing/2014/main" id="{D49AA6E3-AFBA-87EA-7C3B-736F9565A0EF}"/>
              </a:ext>
            </a:extLst>
          </p:cNvPr>
          <p:cNvSpPr/>
          <p:nvPr/>
        </p:nvSpPr>
        <p:spPr bwMode="auto">
          <a:xfrm>
            <a:off x="6591303" y="240407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79" name="Freeform 263">
            <a:extLst>
              <a:ext uri="{FF2B5EF4-FFF2-40B4-BE49-F238E27FC236}">
                <a16:creationId xmlns:a16="http://schemas.microsoft.com/office/drawing/2014/main" id="{92126786-2184-655E-2F60-00D9C09757ED}"/>
              </a:ext>
            </a:extLst>
          </p:cNvPr>
          <p:cNvSpPr>
            <a:spLocks noEditPoints="1"/>
          </p:cNvSpPr>
          <p:nvPr/>
        </p:nvSpPr>
        <p:spPr bwMode="auto">
          <a:xfrm>
            <a:off x="6507482" y="236216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90 w 848"/>
              <a:gd name="T11" fmla="*/ 212 h 424"/>
              <a:gd name="T12" fmla="*/ 424 w 848"/>
              <a:gd name="T13" fmla="*/ 378 h 424"/>
              <a:gd name="T14" fmla="*/ 760 w 848"/>
              <a:gd name="T15" fmla="*/ 212 h 424"/>
              <a:gd name="T16" fmla="*/ 424 w 848"/>
              <a:gd name="T17" fmla="*/ 44 h 424"/>
              <a:gd name="T18" fmla="*/ 90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90" y="212"/>
                </a:moveTo>
                <a:lnTo>
                  <a:pt x="424" y="378"/>
                </a:lnTo>
                <a:lnTo>
                  <a:pt x="760" y="212"/>
                </a:lnTo>
                <a:lnTo>
                  <a:pt x="424" y="44"/>
                </a:lnTo>
                <a:lnTo>
                  <a:pt x="90" y="212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0" name="Freeform 264">
            <a:extLst>
              <a:ext uri="{FF2B5EF4-FFF2-40B4-BE49-F238E27FC236}">
                <a16:creationId xmlns:a16="http://schemas.microsoft.com/office/drawing/2014/main" id="{A1C7AC94-9F40-3B71-9907-FF56A80BE472}"/>
              </a:ext>
            </a:extLst>
          </p:cNvPr>
          <p:cNvSpPr/>
          <p:nvPr/>
        </p:nvSpPr>
        <p:spPr bwMode="auto">
          <a:xfrm>
            <a:off x="9031608" y="2811743"/>
            <a:ext cx="1447800" cy="720090"/>
          </a:xfrm>
          <a:custGeom>
            <a:avLst/>
            <a:gdLst>
              <a:gd name="T0" fmla="*/ 760 w 760"/>
              <a:gd name="T1" fmla="*/ 188 h 378"/>
              <a:gd name="T2" fmla="*/ 380 w 760"/>
              <a:gd name="T3" fmla="*/ 378 h 378"/>
              <a:gd name="T4" fmla="*/ 0 w 760"/>
              <a:gd name="T5" fmla="*/ 188 h 378"/>
              <a:gd name="T6" fmla="*/ 380 w 760"/>
              <a:gd name="T7" fmla="*/ 0 h 378"/>
              <a:gd name="T8" fmla="*/ 760 w 760"/>
              <a:gd name="T9" fmla="*/ 188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78">
                <a:moveTo>
                  <a:pt x="760" y="188"/>
                </a:moveTo>
                <a:lnTo>
                  <a:pt x="380" y="378"/>
                </a:lnTo>
                <a:lnTo>
                  <a:pt x="0" y="188"/>
                </a:lnTo>
                <a:lnTo>
                  <a:pt x="380" y="0"/>
                </a:lnTo>
                <a:lnTo>
                  <a:pt x="760" y="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1" name="Freeform 265">
            <a:extLst>
              <a:ext uri="{FF2B5EF4-FFF2-40B4-BE49-F238E27FC236}">
                <a16:creationId xmlns:a16="http://schemas.microsoft.com/office/drawing/2014/main" id="{799ECC2F-2984-B52C-A84D-52B221558BBB}"/>
              </a:ext>
            </a:extLst>
          </p:cNvPr>
          <p:cNvSpPr>
            <a:spLocks noEditPoints="1"/>
          </p:cNvSpPr>
          <p:nvPr/>
        </p:nvSpPr>
        <p:spPr bwMode="auto">
          <a:xfrm>
            <a:off x="8947788" y="2766023"/>
            <a:ext cx="1615440" cy="811530"/>
          </a:xfrm>
          <a:custGeom>
            <a:avLst/>
            <a:gdLst>
              <a:gd name="T0" fmla="*/ 424 w 848"/>
              <a:gd name="T1" fmla="*/ 426 h 426"/>
              <a:gd name="T2" fmla="*/ 0 w 848"/>
              <a:gd name="T3" fmla="*/ 212 h 426"/>
              <a:gd name="T4" fmla="*/ 424 w 848"/>
              <a:gd name="T5" fmla="*/ 0 h 426"/>
              <a:gd name="T6" fmla="*/ 848 w 848"/>
              <a:gd name="T7" fmla="*/ 212 h 426"/>
              <a:gd name="T8" fmla="*/ 424 w 848"/>
              <a:gd name="T9" fmla="*/ 426 h 426"/>
              <a:gd name="T10" fmla="*/ 88 w 848"/>
              <a:gd name="T11" fmla="*/ 212 h 426"/>
              <a:gd name="T12" fmla="*/ 424 w 848"/>
              <a:gd name="T13" fmla="*/ 380 h 426"/>
              <a:gd name="T14" fmla="*/ 758 w 848"/>
              <a:gd name="T15" fmla="*/ 212 h 426"/>
              <a:gd name="T16" fmla="*/ 424 w 848"/>
              <a:gd name="T17" fmla="*/ 46 h 426"/>
              <a:gd name="T18" fmla="*/ 88 w 848"/>
              <a:gd name="T19" fmla="*/ 212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6">
                <a:moveTo>
                  <a:pt x="424" y="426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6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6"/>
                </a:lnTo>
                <a:lnTo>
                  <a:pt x="88" y="21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2" name="Oval 270">
            <a:extLst>
              <a:ext uri="{FF2B5EF4-FFF2-40B4-BE49-F238E27FC236}">
                <a16:creationId xmlns:a16="http://schemas.microsoft.com/office/drawing/2014/main" id="{DD6712B4-13DE-2843-7AC2-F899F3847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978" y="3074633"/>
            <a:ext cx="861060" cy="19431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3" name="Oval 271">
            <a:extLst>
              <a:ext uri="{FF2B5EF4-FFF2-40B4-BE49-F238E27FC236}">
                <a16:creationId xmlns:a16="http://schemas.microsoft.com/office/drawing/2014/main" id="{91975065-DAAE-C33D-76A0-2A6EF8C7D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24978" y="2308823"/>
            <a:ext cx="861060" cy="86106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4" name="Freeform 272">
            <a:extLst>
              <a:ext uri="{FF2B5EF4-FFF2-40B4-BE49-F238E27FC236}">
                <a16:creationId xmlns:a16="http://schemas.microsoft.com/office/drawing/2014/main" id="{C1F035F3-625B-B6B5-3AC1-AAF894FF7218}"/>
              </a:ext>
            </a:extLst>
          </p:cNvPr>
          <p:cNvSpPr>
            <a:spLocks noEditPoints="1"/>
          </p:cNvSpPr>
          <p:nvPr/>
        </p:nvSpPr>
        <p:spPr bwMode="auto">
          <a:xfrm>
            <a:off x="9559038" y="2548270"/>
            <a:ext cx="392940" cy="325016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/>
          </a:p>
        </p:txBody>
      </p:sp>
      <p:sp>
        <p:nvSpPr>
          <p:cNvPr id="85" name="Freeform 273">
            <a:extLst>
              <a:ext uri="{FF2B5EF4-FFF2-40B4-BE49-F238E27FC236}">
                <a16:creationId xmlns:a16="http://schemas.microsoft.com/office/drawing/2014/main" id="{BB371A3C-7DD9-45BD-1F34-98D5D3ECD740}"/>
              </a:ext>
            </a:extLst>
          </p:cNvPr>
          <p:cNvSpPr/>
          <p:nvPr/>
        </p:nvSpPr>
        <p:spPr bwMode="auto">
          <a:xfrm>
            <a:off x="4152903" y="3893783"/>
            <a:ext cx="1443990" cy="723900"/>
          </a:xfrm>
          <a:custGeom>
            <a:avLst/>
            <a:gdLst>
              <a:gd name="T0" fmla="*/ 758 w 758"/>
              <a:gd name="T1" fmla="*/ 190 h 380"/>
              <a:gd name="T2" fmla="*/ 380 w 758"/>
              <a:gd name="T3" fmla="*/ 380 h 380"/>
              <a:gd name="T4" fmla="*/ 0 w 758"/>
              <a:gd name="T5" fmla="*/ 190 h 380"/>
              <a:gd name="T6" fmla="*/ 380 w 758"/>
              <a:gd name="T7" fmla="*/ 0 h 380"/>
              <a:gd name="T8" fmla="*/ 758 w 758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380">
                <a:moveTo>
                  <a:pt x="758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58" y="190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6" name="Freeform 274">
            <a:extLst>
              <a:ext uri="{FF2B5EF4-FFF2-40B4-BE49-F238E27FC236}">
                <a16:creationId xmlns:a16="http://schemas.microsoft.com/office/drawing/2014/main" id="{2AFD5B52-3877-45DD-BC2A-1A6E70922182}"/>
              </a:ext>
            </a:extLst>
          </p:cNvPr>
          <p:cNvSpPr/>
          <p:nvPr/>
        </p:nvSpPr>
        <p:spPr bwMode="auto">
          <a:xfrm>
            <a:off x="4152903" y="3623273"/>
            <a:ext cx="1443990" cy="723900"/>
          </a:xfrm>
          <a:custGeom>
            <a:avLst/>
            <a:gdLst>
              <a:gd name="T0" fmla="*/ 758 w 758"/>
              <a:gd name="T1" fmla="*/ 190 h 380"/>
              <a:gd name="T2" fmla="*/ 380 w 758"/>
              <a:gd name="T3" fmla="*/ 380 h 380"/>
              <a:gd name="T4" fmla="*/ 0 w 758"/>
              <a:gd name="T5" fmla="*/ 190 h 380"/>
              <a:gd name="T6" fmla="*/ 380 w 758"/>
              <a:gd name="T7" fmla="*/ 0 h 380"/>
              <a:gd name="T8" fmla="*/ 758 w 758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380">
                <a:moveTo>
                  <a:pt x="758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58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7" name="Freeform 275">
            <a:extLst>
              <a:ext uri="{FF2B5EF4-FFF2-40B4-BE49-F238E27FC236}">
                <a16:creationId xmlns:a16="http://schemas.microsoft.com/office/drawing/2014/main" id="{0D6DF0A6-4B4F-3735-670A-2E51A79E93C6}"/>
              </a:ext>
            </a:extLst>
          </p:cNvPr>
          <p:cNvSpPr>
            <a:spLocks noEditPoints="1"/>
          </p:cNvSpPr>
          <p:nvPr/>
        </p:nvSpPr>
        <p:spPr bwMode="auto">
          <a:xfrm>
            <a:off x="4069082" y="358136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80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8" name="Freeform 276">
            <a:extLst>
              <a:ext uri="{FF2B5EF4-FFF2-40B4-BE49-F238E27FC236}">
                <a16:creationId xmlns:a16="http://schemas.microsoft.com/office/drawing/2014/main" id="{79B12344-C1C7-A1CC-9CE8-0C1314040229}"/>
              </a:ext>
            </a:extLst>
          </p:cNvPr>
          <p:cNvSpPr/>
          <p:nvPr/>
        </p:nvSpPr>
        <p:spPr bwMode="auto">
          <a:xfrm>
            <a:off x="4152903" y="3352763"/>
            <a:ext cx="1443990" cy="723900"/>
          </a:xfrm>
          <a:custGeom>
            <a:avLst/>
            <a:gdLst>
              <a:gd name="T0" fmla="*/ 758 w 758"/>
              <a:gd name="T1" fmla="*/ 190 h 380"/>
              <a:gd name="T2" fmla="*/ 380 w 758"/>
              <a:gd name="T3" fmla="*/ 380 h 380"/>
              <a:gd name="T4" fmla="*/ 0 w 758"/>
              <a:gd name="T5" fmla="*/ 190 h 380"/>
              <a:gd name="T6" fmla="*/ 380 w 758"/>
              <a:gd name="T7" fmla="*/ 0 h 380"/>
              <a:gd name="T8" fmla="*/ 758 w 758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58" h="380">
                <a:moveTo>
                  <a:pt x="758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58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89" name="Freeform 277">
            <a:extLst>
              <a:ext uri="{FF2B5EF4-FFF2-40B4-BE49-F238E27FC236}">
                <a16:creationId xmlns:a16="http://schemas.microsoft.com/office/drawing/2014/main" id="{81BB83AD-430A-0EF1-52F1-7E16BF8AB984}"/>
              </a:ext>
            </a:extLst>
          </p:cNvPr>
          <p:cNvSpPr>
            <a:spLocks noEditPoints="1"/>
          </p:cNvSpPr>
          <p:nvPr/>
        </p:nvSpPr>
        <p:spPr bwMode="auto">
          <a:xfrm>
            <a:off x="4069082" y="331085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88 w 848"/>
              <a:gd name="T11" fmla="*/ 212 h 424"/>
              <a:gd name="T12" fmla="*/ 424 w 848"/>
              <a:gd name="T13" fmla="*/ 380 h 424"/>
              <a:gd name="T14" fmla="*/ 758 w 848"/>
              <a:gd name="T15" fmla="*/ 212 h 424"/>
              <a:gd name="T16" fmla="*/ 424 w 848"/>
              <a:gd name="T17" fmla="*/ 44 h 424"/>
              <a:gd name="T18" fmla="*/ 88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88" y="212"/>
                </a:moveTo>
                <a:lnTo>
                  <a:pt x="424" y="380"/>
                </a:lnTo>
                <a:lnTo>
                  <a:pt x="758" y="212"/>
                </a:lnTo>
                <a:lnTo>
                  <a:pt x="424" y="44"/>
                </a:lnTo>
                <a:lnTo>
                  <a:pt x="88" y="2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0" name="Oval 278">
            <a:extLst>
              <a:ext uri="{FF2B5EF4-FFF2-40B4-BE49-F238E27FC236}">
                <a16:creationId xmlns:a16="http://schemas.microsoft.com/office/drawing/2014/main" id="{B6B494FF-A3BE-3E77-EAF6-69EE38E6F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63" y="3619463"/>
            <a:ext cx="864870" cy="19050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1" name="Oval 279">
            <a:extLst>
              <a:ext uri="{FF2B5EF4-FFF2-40B4-BE49-F238E27FC236}">
                <a16:creationId xmlns:a16="http://schemas.microsoft.com/office/drawing/2014/main" id="{4AECC6A9-99EB-8821-BDB8-0BF50E104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2463" y="2849843"/>
            <a:ext cx="864870" cy="86487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2" name="Freeform 280">
            <a:extLst>
              <a:ext uri="{FF2B5EF4-FFF2-40B4-BE49-F238E27FC236}">
                <a16:creationId xmlns:a16="http://schemas.microsoft.com/office/drawing/2014/main" id="{92C27C89-CAD4-A0BC-9419-4DDF5BD5BF8F}"/>
              </a:ext>
            </a:extLst>
          </p:cNvPr>
          <p:cNvSpPr>
            <a:spLocks noEditPoints="1"/>
          </p:cNvSpPr>
          <p:nvPr/>
        </p:nvSpPr>
        <p:spPr bwMode="auto">
          <a:xfrm>
            <a:off x="4679722" y="3097366"/>
            <a:ext cx="394162" cy="4269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/>
          </a:p>
        </p:txBody>
      </p:sp>
      <p:sp>
        <p:nvSpPr>
          <p:cNvPr id="93" name="Freeform 281">
            <a:extLst>
              <a:ext uri="{FF2B5EF4-FFF2-40B4-BE49-F238E27FC236}">
                <a16:creationId xmlns:a16="http://schemas.microsoft.com/office/drawing/2014/main" id="{30FC4AE5-47E2-2352-DCD3-EE18BF697FA2}"/>
              </a:ext>
            </a:extLst>
          </p:cNvPr>
          <p:cNvSpPr/>
          <p:nvPr/>
        </p:nvSpPr>
        <p:spPr bwMode="auto">
          <a:xfrm>
            <a:off x="6591303" y="2133563"/>
            <a:ext cx="1447800" cy="720090"/>
          </a:xfrm>
          <a:custGeom>
            <a:avLst/>
            <a:gdLst>
              <a:gd name="T0" fmla="*/ 760 w 760"/>
              <a:gd name="T1" fmla="*/ 190 h 378"/>
              <a:gd name="T2" fmla="*/ 380 w 760"/>
              <a:gd name="T3" fmla="*/ 378 h 378"/>
              <a:gd name="T4" fmla="*/ 0 w 760"/>
              <a:gd name="T5" fmla="*/ 190 h 378"/>
              <a:gd name="T6" fmla="*/ 380 w 760"/>
              <a:gd name="T7" fmla="*/ 0 h 378"/>
              <a:gd name="T8" fmla="*/ 760 w 760"/>
              <a:gd name="T9" fmla="*/ 190 h 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78">
                <a:moveTo>
                  <a:pt x="760" y="190"/>
                </a:moveTo>
                <a:lnTo>
                  <a:pt x="380" y="378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4" name="Freeform 282">
            <a:extLst>
              <a:ext uri="{FF2B5EF4-FFF2-40B4-BE49-F238E27FC236}">
                <a16:creationId xmlns:a16="http://schemas.microsoft.com/office/drawing/2014/main" id="{E65E8ADA-6D8F-355E-C51E-B93F9881D49F}"/>
              </a:ext>
            </a:extLst>
          </p:cNvPr>
          <p:cNvSpPr>
            <a:spLocks noEditPoints="1"/>
          </p:cNvSpPr>
          <p:nvPr/>
        </p:nvSpPr>
        <p:spPr bwMode="auto">
          <a:xfrm>
            <a:off x="6507482" y="2087843"/>
            <a:ext cx="1615440" cy="811530"/>
          </a:xfrm>
          <a:custGeom>
            <a:avLst/>
            <a:gdLst>
              <a:gd name="T0" fmla="*/ 424 w 848"/>
              <a:gd name="T1" fmla="*/ 426 h 426"/>
              <a:gd name="T2" fmla="*/ 0 w 848"/>
              <a:gd name="T3" fmla="*/ 214 h 426"/>
              <a:gd name="T4" fmla="*/ 424 w 848"/>
              <a:gd name="T5" fmla="*/ 0 h 426"/>
              <a:gd name="T6" fmla="*/ 848 w 848"/>
              <a:gd name="T7" fmla="*/ 214 h 426"/>
              <a:gd name="T8" fmla="*/ 424 w 848"/>
              <a:gd name="T9" fmla="*/ 426 h 426"/>
              <a:gd name="T10" fmla="*/ 90 w 848"/>
              <a:gd name="T11" fmla="*/ 214 h 426"/>
              <a:gd name="T12" fmla="*/ 424 w 848"/>
              <a:gd name="T13" fmla="*/ 380 h 426"/>
              <a:gd name="T14" fmla="*/ 760 w 848"/>
              <a:gd name="T15" fmla="*/ 214 h 426"/>
              <a:gd name="T16" fmla="*/ 424 w 848"/>
              <a:gd name="T17" fmla="*/ 46 h 426"/>
              <a:gd name="T18" fmla="*/ 90 w 848"/>
              <a:gd name="T19" fmla="*/ 214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6">
                <a:moveTo>
                  <a:pt x="424" y="426"/>
                </a:moveTo>
                <a:lnTo>
                  <a:pt x="0" y="214"/>
                </a:lnTo>
                <a:lnTo>
                  <a:pt x="424" y="0"/>
                </a:lnTo>
                <a:lnTo>
                  <a:pt x="848" y="214"/>
                </a:lnTo>
                <a:lnTo>
                  <a:pt x="424" y="426"/>
                </a:lnTo>
                <a:close/>
                <a:moveTo>
                  <a:pt x="90" y="214"/>
                </a:moveTo>
                <a:lnTo>
                  <a:pt x="424" y="380"/>
                </a:lnTo>
                <a:lnTo>
                  <a:pt x="760" y="214"/>
                </a:lnTo>
                <a:lnTo>
                  <a:pt x="424" y="46"/>
                </a:lnTo>
                <a:lnTo>
                  <a:pt x="90" y="2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5" name="Freeform 283">
            <a:extLst>
              <a:ext uri="{FF2B5EF4-FFF2-40B4-BE49-F238E27FC236}">
                <a16:creationId xmlns:a16="http://schemas.microsoft.com/office/drawing/2014/main" id="{CE500397-C239-D1AC-0BEB-C7B45C59159F}"/>
              </a:ext>
            </a:extLst>
          </p:cNvPr>
          <p:cNvSpPr/>
          <p:nvPr/>
        </p:nvSpPr>
        <p:spPr bwMode="auto">
          <a:xfrm>
            <a:off x="6591303" y="1859243"/>
            <a:ext cx="1447800" cy="723900"/>
          </a:xfrm>
          <a:custGeom>
            <a:avLst/>
            <a:gdLst>
              <a:gd name="T0" fmla="*/ 760 w 760"/>
              <a:gd name="T1" fmla="*/ 190 h 380"/>
              <a:gd name="T2" fmla="*/ 380 w 760"/>
              <a:gd name="T3" fmla="*/ 380 h 380"/>
              <a:gd name="T4" fmla="*/ 0 w 760"/>
              <a:gd name="T5" fmla="*/ 190 h 380"/>
              <a:gd name="T6" fmla="*/ 380 w 760"/>
              <a:gd name="T7" fmla="*/ 0 h 380"/>
              <a:gd name="T8" fmla="*/ 760 w 760"/>
              <a:gd name="T9" fmla="*/ 190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0" h="380">
                <a:moveTo>
                  <a:pt x="760" y="190"/>
                </a:moveTo>
                <a:lnTo>
                  <a:pt x="380" y="380"/>
                </a:lnTo>
                <a:lnTo>
                  <a:pt x="0" y="190"/>
                </a:lnTo>
                <a:lnTo>
                  <a:pt x="380" y="0"/>
                </a:lnTo>
                <a:lnTo>
                  <a:pt x="760" y="1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6" name="Freeform 284">
            <a:extLst>
              <a:ext uri="{FF2B5EF4-FFF2-40B4-BE49-F238E27FC236}">
                <a16:creationId xmlns:a16="http://schemas.microsoft.com/office/drawing/2014/main" id="{0928CC86-AD85-CFDB-DA7C-BA9BC4650D04}"/>
              </a:ext>
            </a:extLst>
          </p:cNvPr>
          <p:cNvSpPr>
            <a:spLocks noEditPoints="1"/>
          </p:cNvSpPr>
          <p:nvPr/>
        </p:nvSpPr>
        <p:spPr bwMode="auto">
          <a:xfrm>
            <a:off x="6507482" y="1817333"/>
            <a:ext cx="1615440" cy="807720"/>
          </a:xfrm>
          <a:custGeom>
            <a:avLst/>
            <a:gdLst>
              <a:gd name="T0" fmla="*/ 424 w 848"/>
              <a:gd name="T1" fmla="*/ 424 h 424"/>
              <a:gd name="T2" fmla="*/ 0 w 848"/>
              <a:gd name="T3" fmla="*/ 212 h 424"/>
              <a:gd name="T4" fmla="*/ 424 w 848"/>
              <a:gd name="T5" fmla="*/ 0 h 424"/>
              <a:gd name="T6" fmla="*/ 848 w 848"/>
              <a:gd name="T7" fmla="*/ 212 h 424"/>
              <a:gd name="T8" fmla="*/ 424 w 848"/>
              <a:gd name="T9" fmla="*/ 424 h 424"/>
              <a:gd name="T10" fmla="*/ 90 w 848"/>
              <a:gd name="T11" fmla="*/ 212 h 424"/>
              <a:gd name="T12" fmla="*/ 424 w 848"/>
              <a:gd name="T13" fmla="*/ 380 h 424"/>
              <a:gd name="T14" fmla="*/ 760 w 848"/>
              <a:gd name="T15" fmla="*/ 212 h 424"/>
              <a:gd name="T16" fmla="*/ 424 w 848"/>
              <a:gd name="T17" fmla="*/ 46 h 424"/>
              <a:gd name="T18" fmla="*/ 90 w 848"/>
              <a:gd name="T19" fmla="*/ 212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8" h="424">
                <a:moveTo>
                  <a:pt x="424" y="424"/>
                </a:moveTo>
                <a:lnTo>
                  <a:pt x="0" y="212"/>
                </a:lnTo>
                <a:lnTo>
                  <a:pt x="424" y="0"/>
                </a:lnTo>
                <a:lnTo>
                  <a:pt x="848" y="212"/>
                </a:lnTo>
                <a:lnTo>
                  <a:pt x="424" y="424"/>
                </a:lnTo>
                <a:close/>
                <a:moveTo>
                  <a:pt x="90" y="212"/>
                </a:moveTo>
                <a:lnTo>
                  <a:pt x="424" y="380"/>
                </a:lnTo>
                <a:lnTo>
                  <a:pt x="760" y="212"/>
                </a:lnTo>
                <a:lnTo>
                  <a:pt x="424" y="46"/>
                </a:lnTo>
                <a:lnTo>
                  <a:pt x="90" y="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7" name="Oval 285">
            <a:extLst>
              <a:ext uri="{FF2B5EF4-FFF2-40B4-BE49-F238E27FC236}">
                <a16:creationId xmlns:a16="http://schemas.microsoft.com/office/drawing/2014/main" id="{9DCFC804-A83F-3CB2-8763-A43E9C3F1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672" y="2125943"/>
            <a:ext cx="864870" cy="19431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8" name="Oval 286">
            <a:extLst>
              <a:ext uri="{FF2B5EF4-FFF2-40B4-BE49-F238E27FC236}">
                <a16:creationId xmlns:a16="http://schemas.microsoft.com/office/drawing/2014/main" id="{2E00B914-296D-8381-4B91-F2F520CFA5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672" y="1360133"/>
            <a:ext cx="864870" cy="8610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99" name="Freeform 287">
            <a:extLst>
              <a:ext uri="{FF2B5EF4-FFF2-40B4-BE49-F238E27FC236}">
                <a16:creationId xmlns:a16="http://schemas.microsoft.com/office/drawing/2014/main" id="{9E33E01C-5146-A9ED-2508-014FDC276EDF}"/>
              </a:ext>
            </a:extLst>
          </p:cNvPr>
          <p:cNvSpPr>
            <a:spLocks noEditPoints="1"/>
          </p:cNvSpPr>
          <p:nvPr/>
        </p:nvSpPr>
        <p:spPr bwMode="auto">
          <a:xfrm>
            <a:off x="7114092" y="1597172"/>
            <a:ext cx="402222" cy="402222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/>
          </a:p>
        </p:txBody>
      </p:sp>
      <p:sp>
        <p:nvSpPr>
          <p:cNvPr id="100" name="Oval 266">
            <a:extLst>
              <a:ext uri="{FF2B5EF4-FFF2-40B4-BE49-F238E27FC236}">
                <a16:creationId xmlns:a16="http://schemas.microsoft.com/office/drawing/2014/main" id="{A2369073-3237-B606-6EC2-7432AA6C3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967" y="2666963"/>
            <a:ext cx="861060" cy="194310"/>
          </a:xfrm>
          <a:prstGeom prst="ellipse">
            <a:avLst/>
          </a:prstGeom>
          <a:solidFill>
            <a:schemeClr val="tx1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101" name="Oval 267">
            <a:extLst>
              <a:ext uri="{FF2B5EF4-FFF2-40B4-BE49-F238E27FC236}">
                <a16:creationId xmlns:a16="http://schemas.microsoft.com/office/drawing/2014/main" id="{D1739C51-AAF7-9FB2-6CEE-BDDD5517F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967" y="1901153"/>
            <a:ext cx="861060" cy="8648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2160"/>
          </a:p>
        </p:txBody>
      </p:sp>
      <p:sp>
        <p:nvSpPr>
          <p:cNvPr id="102" name="Freeform 280">
            <a:extLst>
              <a:ext uri="{FF2B5EF4-FFF2-40B4-BE49-F238E27FC236}">
                <a16:creationId xmlns:a16="http://schemas.microsoft.com/office/drawing/2014/main" id="{8DAEAA72-DAFC-7E4E-2C87-35FF2A95D87B}"/>
              </a:ext>
            </a:extLst>
          </p:cNvPr>
          <p:cNvSpPr>
            <a:spLocks noEditPoints="1"/>
          </p:cNvSpPr>
          <p:nvPr/>
        </p:nvSpPr>
        <p:spPr bwMode="auto">
          <a:xfrm>
            <a:off x="2223010" y="2132704"/>
            <a:ext cx="426974" cy="41319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160"/>
          </a:p>
        </p:txBody>
      </p:sp>
      <p:cxnSp>
        <p:nvCxnSpPr>
          <p:cNvPr id="103" name="直接连接符 102">
            <a:extLst>
              <a:ext uri="{FF2B5EF4-FFF2-40B4-BE49-F238E27FC236}">
                <a16:creationId xmlns:a16="http://schemas.microsoft.com/office/drawing/2014/main" id="{4D31B6C3-6659-910F-5E78-84F5AD53E875}"/>
              </a:ext>
            </a:extLst>
          </p:cNvPr>
          <p:cNvCxnSpPr/>
          <p:nvPr/>
        </p:nvCxnSpPr>
        <p:spPr>
          <a:xfrm>
            <a:off x="2427514" y="3398483"/>
            <a:ext cx="0" cy="126604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>
            <a:extLst>
              <a:ext uri="{FF2B5EF4-FFF2-40B4-BE49-F238E27FC236}">
                <a16:creationId xmlns:a16="http://schemas.microsoft.com/office/drawing/2014/main" id="{5C185CF3-22D0-7C5D-4556-C80F24E2A1BD}"/>
              </a:ext>
            </a:extLst>
          </p:cNvPr>
          <p:cNvCxnSpPr/>
          <p:nvPr/>
        </p:nvCxnSpPr>
        <p:spPr>
          <a:xfrm>
            <a:off x="4865371" y="4506686"/>
            <a:ext cx="0" cy="15784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833EB16B-4B09-741E-2915-9E6E48473952}"/>
              </a:ext>
            </a:extLst>
          </p:cNvPr>
          <p:cNvCxnSpPr/>
          <p:nvPr/>
        </p:nvCxnSpPr>
        <p:spPr>
          <a:xfrm>
            <a:off x="7303228" y="3310853"/>
            <a:ext cx="0" cy="1353676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D19C7A1A-4CC4-740B-C2E6-FBB18BA9EB20}"/>
              </a:ext>
            </a:extLst>
          </p:cNvPr>
          <p:cNvCxnSpPr/>
          <p:nvPr/>
        </p:nvCxnSpPr>
        <p:spPr>
          <a:xfrm>
            <a:off x="9741085" y="4446814"/>
            <a:ext cx="0" cy="217715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07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几何线条商务工作汇报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自定义 22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C00000"/>
      </a:accent1>
      <a:accent2>
        <a:srgbClr val="C00000"/>
      </a:accent2>
      <a:accent3>
        <a:srgbClr val="C00000"/>
      </a:accent3>
      <a:accent4>
        <a:srgbClr val="C00000"/>
      </a:accent4>
      <a:accent5>
        <a:srgbClr val="C00000"/>
      </a:accent5>
      <a:accent6>
        <a:srgbClr val="C00000"/>
      </a:accent6>
      <a:hlink>
        <a:srgbClr val="C00000"/>
      </a:hlink>
      <a:folHlink>
        <a:srgbClr val="C00000"/>
      </a:folHlink>
    </a:clrScheme>
    <a:fontScheme name="Temp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8F5F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2854</TotalTime>
  <Words>1820</Words>
  <Application>Microsoft Office PowerPoint</Application>
  <PresentationFormat>宽屏</PresentationFormat>
  <Paragraphs>213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阿里巴巴普惠体 2.0 35 Thin</vt:lpstr>
      <vt:lpstr>阿里巴巴普惠体 2.0 75 SemiBold</vt:lpstr>
      <vt:lpstr>阿里巴巴普惠体 2.0 95 ExtraBold</vt:lpstr>
      <vt:lpstr>等线</vt:lpstr>
      <vt:lpstr>汉仪全唐诗简</vt:lpstr>
      <vt:lpstr>思源黑体 CN Bold</vt:lpstr>
      <vt:lpstr>思源黑体 CN Medium</vt:lpstr>
      <vt:lpstr>微软雅黑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蓝色几何线条商务工作汇报PPT模板</dc:title>
  <dc:creator>.</dc:creator>
  <cp:keywords>www.1ppt.com</cp:keywords>
  <dc:description>第一PPT，www.1ppt.com</dc:description>
  <cp:lastModifiedBy>皓喆 陆</cp:lastModifiedBy>
  <cp:revision>504</cp:revision>
  <dcterms:created xsi:type="dcterms:W3CDTF">2017-08-18T03:02:00Z</dcterms:created>
  <dcterms:modified xsi:type="dcterms:W3CDTF">2024-06-12T11:44:24Z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